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0" r:id="rId2"/>
    <p:sldId id="296" r:id="rId3"/>
    <p:sldId id="290" r:id="rId4"/>
    <p:sldId id="283" r:id="rId5"/>
    <p:sldId id="301" r:id="rId6"/>
    <p:sldId id="264" r:id="rId7"/>
    <p:sldId id="281" r:id="rId8"/>
    <p:sldId id="269" r:id="rId9"/>
    <p:sldId id="284" r:id="rId10"/>
    <p:sldId id="270" r:id="rId11"/>
    <p:sldId id="271" r:id="rId12"/>
    <p:sldId id="273" r:id="rId13"/>
    <p:sldId id="288" r:id="rId14"/>
    <p:sldId id="282" r:id="rId15"/>
    <p:sldId id="289" r:id="rId16"/>
    <p:sldId id="274" r:id="rId17"/>
    <p:sldId id="287" r:id="rId18"/>
    <p:sldId id="286" r:id="rId19"/>
    <p:sldId id="291" r:id="rId20"/>
    <p:sldId id="297"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BBA9254-9E6C-4B27-85B6-39418A3B1E9C}" type="datetimeFigureOut">
              <a:rPr lang="ru-RU" smtClean="0"/>
              <a:pPr/>
              <a:t>25.02.2021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F03767-DC1F-46C9-8393-DC3B833DE3E3}" type="slidenum">
              <a:rPr lang="ru-RU" smtClean="0"/>
              <a:pPr/>
              <a:t>‹#›</a:t>
            </a:fld>
            <a:endParaRPr lang="ru-RU"/>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BBA9254-9E6C-4B27-85B6-39418A3B1E9C}" type="datetimeFigureOut">
              <a:rPr lang="ru-RU" smtClean="0"/>
              <a:pPr/>
              <a:t>25.02.2021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F03767-DC1F-46C9-8393-DC3B833DE3E3}" type="slidenum">
              <a:rPr lang="ru-RU" smtClean="0"/>
              <a:pPr/>
              <a:t>‹#›</a:t>
            </a:fld>
            <a:endParaRPr lang="ru-RU"/>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BBA9254-9E6C-4B27-85B6-39418A3B1E9C}" type="datetimeFigureOut">
              <a:rPr lang="ru-RU" smtClean="0"/>
              <a:pPr/>
              <a:t>25.02.2021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F03767-DC1F-46C9-8393-DC3B833DE3E3}" type="slidenum">
              <a:rPr lang="ru-RU" smtClean="0"/>
              <a:pPr/>
              <a:t>‹#›</a:t>
            </a:fld>
            <a:endParaRPr lang="ru-RU"/>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BBA9254-9E6C-4B27-85B6-39418A3B1E9C}" type="datetimeFigureOut">
              <a:rPr lang="ru-RU" smtClean="0"/>
              <a:pPr/>
              <a:t>25.02.2021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F03767-DC1F-46C9-8393-DC3B833DE3E3}" type="slidenum">
              <a:rPr lang="ru-RU" smtClean="0"/>
              <a:pPr/>
              <a:t>‹#›</a:t>
            </a:fld>
            <a:endParaRPr lang="ru-RU"/>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BBA9254-9E6C-4B27-85B6-39418A3B1E9C}" type="datetimeFigureOut">
              <a:rPr lang="ru-RU" smtClean="0"/>
              <a:pPr/>
              <a:t>25.02.2021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F03767-DC1F-46C9-8393-DC3B833DE3E3}" type="slidenum">
              <a:rPr lang="ru-RU" smtClean="0"/>
              <a:pPr/>
              <a:t>‹#›</a:t>
            </a:fld>
            <a:endParaRPr lang="ru-RU"/>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BBA9254-9E6C-4B27-85B6-39418A3B1E9C}" type="datetimeFigureOut">
              <a:rPr lang="ru-RU" smtClean="0"/>
              <a:pPr/>
              <a:t>25.02.2021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8F03767-DC1F-46C9-8393-DC3B833DE3E3}" type="slidenum">
              <a:rPr lang="ru-RU" smtClean="0"/>
              <a:pPr/>
              <a:t>‹#›</a:t>
            </a:fld>
            <a:endParaRPr lang="ru-RU"/>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BBA9254-9E6C-4B27-85B6-39418A3B1E9C}" type="datetimeFigureOut">
              <a:rPr lang="ru-RU" smtClean="0"/>
              <a:pPr/>
              <a:t>25.02.2021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8F03767-DC1F-46C9-8393-DC3B833DE3E3}" type="slidenum">
              <a:rPr lang="ru-RU" smtClean="0"/>
              <a:pPr/>
              <a:t>‹#›</a:t>
            </a:fld>
            <a:endParaRPr lang="ru-RU"/>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BBA9254-9E6C-4B27-85B6-39418A3B1E9C}" type="datetimeFigureOut">
              <a:rPr lang="ru-RU" smtClean="0"/>
              <a:pPr/>
              <a:t>25.02.2021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8F03767-DC1F-46C9-8393-DC3B833DE3E3}" type="slidenum">
              <a:rPr lang="ru-RU" smtClean="0"/>
              <a:pPr/>
              <a:t>‹#›</a:t>
            </a:fld>
            <a:endParaRPr lang="ru-RU"/>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BBA9254-9E6C-4B27-85B6-39418A3B1E9C}" type="datetimeFigureOut">
              <a:rPr lang="ru-RU" smtClean="0"/>
              <a:pPr/>
              <a:t>25.02.2021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8F03767-DC1F-46C9-8393-DC3B833DE3E3}" type="slidenum">
              <a:rPr lang="ru-RU" smtClean="0"/>
              <a:pPr/>
              <a:t>‹#›</a:t>
            </a:fld>
            <a:endParaRPr lang="ru-RU"/>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BBA9254-9E6C-4B27-85B6-39418A3B1E9C}" type="datetimeFigureOut">
              <a:rPr lang="ru-RU" smtClean="0"/>
              <a:pPr/>
              <a:t>25.02.2021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8F03767-DC1F-46C9-8393-DC3B833DE3E3}" type="slidenum">
              <a:rPr lang="ru-RU" smtClean="0"/>
              <a:pPr/>
              <a:t>‹#›</a:t>
            </a:fld>
            <a:endParaRPr lang="ru-RU"/>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BBA9254-9E6C-4B27-85B6-39418A3B1E9C}" type="datetimeFigureOut">
              <a:rPr lang="ru-RU" smtClean="0"/>
              <a:pPr/>
              <a:t>25.02.2021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8F03767-DC1F-46C9-8393-DC3B833DE3E3}" type="slidenum">
              <a:rPr lang="ru-RU" smtClean="0"/>
              <a:pPr/>
              <a:t>‹#›</a:t>
            </a:fld>
            <a:endParaRPr lang="ru-RU"/>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BA9254-9E6C-4B27-85B6-39418A3B1E9C}" type="datetimeFigureOut">
              <a:rPr lang="ru-RU" smtClean="0"/>
              <a:pPr/>
              <a:t>25.02.2021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03767-DC1F-46C9-8393-DC3B833DE3E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ideo" Target="file:///C:\Users\user\Desktop\&#1080;&#1079;&#1073;&#1072;\Video_20210225_090640.mp4"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video" Target="file:///C:\Users\user\Desktop\&#1080;&#1079;&#1073;&#1072;\VID_20210224_133257.mp4"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video" Target="file:///C:\Users\user\Desktop\&#1080;&#1079;&#1073;&#1072;\Video_20210224145151044_by_Video%20Editor.mp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635896" y="1988840"/>
            <a:ext cx="4822304" cy="1296144"/>
          </a:xfrm>
        </p:spPr>
        <p:txBody>
          <a:bodyPr>
            <a:normAutofit fontScale="90000"/>
          </a:bodyPr>
          <a:lstStyle/>
          <a:p>
            <a:r>
              <a:rPr lang="ru-RU" dirty="0" smtClean="0"/>
              <a:t>Мини-музей</a:t>
            </a:r>
            <a:br>
              <a:rPr lang="ru-RU" dirty="0" smtClean="0"/>
            </a:br>
            <a:r>
              <a:rPr lang="en-US" b="1" i="1" dirty="0" smtClean="0">
                <a:solidFill>
                  <a:srgbClr val="C00000"/>
                </a:solidFill>
              </a:rPr>
              <a:t>“</a:t>
            </a:r>
            <a:r>
              <a:rPr lang="ru-RU" b="1" i="1" dirty="0" smtClean="0">
                <a:solidFill>
                  <a:srgbClr val="C00000"/>
                </a:solidFill>
              </a:rPr>
              <a:t>Русская изба</a:t>
            </a:r>
            <a:r>
              <a:rPr lang="en-US" b="1" i="1" dirty="0" smtClean="0">
                <a:solidFill>
                  <a:srgbClr val="C00000"/>
                </a:solidFill>
              </a:rPr>
              <a:t>”</a:t>
            </a:r>
            <a:r>
              <a:rPr lang="ru-RU" sz="3200" dirty="0" smtClean="0"/>
              <a:t/>
            </a:r>
            <a:br>
              <a:rPr lang="ru-RU" sz="3200" dirty="0" smtClean="0"/>
            </a:br>
            <a:endParaRPr lang="ru-RU" sz="3200" dirty="0"/>
          </a:p>
        </p:txBody>
      </p:sp>
      <p:sp>
        <p:nvSpPr>
          <p:cNvPr id="3" name="Подзаголовок 2"/>
          <p:cNvSpPr>
            <a:spLocks noGrp="1"/>
          </p:cNvSpPr>
          <p:nvPr>
            <p:ph type="subTitle" idx="1"/>
          </p:nvPr>
        </p:nvSpPr>
        <p:spPr>
          <a:xfrm>
            <a:off x="1371600" y="3933056"/>
            <a:ext cx="6656784" cy="1705744"/>
          </a:xfrm>
        </p:spPr>
        <p:txBody>
          <a:bodyPr>
            <a:normAutofit/>
          </a:bodyPr>
          <a:lstStyle/>
          <a:p>
            <a:pPr algn="r"/>
            <a:r>
              <a:rPr lang="ru-RU" sz="1800" dirty="0" smtClean="0">
                <a:solidFill>
                  <a:schemeClr val="tx1"/>
                </a:solidFill>
              </a:rPr>
              <a:t>Воспитатель</a:t>
            </a:r>
          </a:p>
          <a:p>
            <a:pPr algn="r"/>
            <a:r>
              <a:rPr lang="ru-RU" sz="1800" dirty="0" smtClean="0">
                <a:solidFill>
                  <a:schemeClr val="tx1"/>
                </a:solidFill>
              </a:rPr>
              <a:t> Полозова Марина Васильевна</a:t>
            </a:r>
          </a:p>
          <a:p>
            <a:pPr algn="r"/>
            <a:r>
              <a:rPr lang="ru-RU" sz="1800" dirty="0" smtClean="0">
                <a:solidFill>
                  <a:schemeClr val="tx1"/>
                </a:solidFill>
              </a:rPr>
              <a:t> МБДОУ- Детский сад№40</a:t>
            </a:r>
            <a:endParaRPr lang="ru-RU" sz="1800" dirty="0">
              <a:solidFill>
                <a:schemeClr val="tx1"/>
              </a:solidFill>
            </a:endParaRPr>
          </a:p>
        </p:txBody>
      </p:sp>
      <p:pic>
        <p:nvPicPr>
          <p:cNvPr id="4" name="Video_20210225_090640.mp4">
            <a:hlinkClick r:id="" action="ppaction://media"/>
          </p:cNvPr>
          <p:cNvPicPr>
            <a:picLocks noGrp="1" noRot="1" noChangeAspect="1"/>
          </p:cNvPicPr>
          <p:nvPr>
            <p:ph idx="1"/>
            <a:videoFile r:link="rId1"/>
          </p:nvPr>
        </p:nvPicPr>
        <p:blipFill>
          <a:blip r:embed="rId3" cstate="print"/>
          <a:stretch>
            <a:fillRect/>
          </a:stretch>
        </p:blipFill>
        <p:spPr>
          <a:xfrm>
            <a:off x="1547664" y="1196752"/>
            <a:ext cx="2520280" cy="4480498"/>
          </a:xfrm>
          <a:prstGeom prst="rect">
            <a:avLst/>
          </a:prstGeom>
        </p:spPr>
      </p:pic>
    </p:spTree>
  </p:cSld>
  <p:clrMapOvr>
    <a:masterClrMapping/>
  </p:clrMapOvr>
  <p:transition advTm="22089">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457200" y="1600200"/>
            <a:ext cx="3682752" cy="4525963"/>
          </a:xfrm>
        </p:spPr>
        <p:txBody>
          <a:bodyPr>
            <a:normAutofit fontScale="77500" lnSpcReduction="20000"/>
          </a:bodyPr>
          <a:lstStyle/>
          <a:p>
            <a:endParaRPr lang="ru-RU" dirty="0"/>
          </a:p>
        </p:txBody>
      </p:sp>
      <p:sp>
        <p:nvSpPr>
          <p:cNvPr id="4" name="Содержимое 3"/>
          <p:cNvSpPr>
            <a:spLocks noGrp="1"/>
          </p:cNvSpPr>
          <p:nvPr>
            <p:ph sz="half" idx="2"/>
          </p:nvPr>
        </p:nvSpPr>
        <p:spPr>
          <a:xfrm>
            <a:off x="4139952" y="1484784"/>
            <a:ext cx="3888432" cy="4641379"/>
          </a:xfrm>
        </p:spPr>
        <p:txBody>
          <a:bodyPr>
            <a:normAutofit fontScale="77500" lnSpcReduction="20000"/>
          </a:bodyPr>
          <a:lstStyle/>
          <a:p>
            <a:r>
              <a:rPr lang="ru-RU" b="1" dirty="0">
                <a:solidFill>
                  <a:srgbClr val="C00000"/>
                </a:solidFill>
              </a:rPr>
              <a:t>Красный угол – центральное главное место в избе</a:t>
            </a:r>
            <a:r>
              <a:rPr lang="ru-RU" dirty="0"/>
              <a:t>, в русском доме. Его еще называют «святой», «божий», «передний», «старший», «большой». Он освещен солнцем лучше всех других углов в доме, всё в доме ориентировано по отношению к нему.</a:t>
            </a:r>
          </a:p>
          <a:p>
            <a:r>
              <a:rPr lang="ru-RU" dirty="0"/>
              <a:t>Божница в красном углу как алтарь православного храма и осмыслялась как присутствие Бога в доме</a:t>
            </a:r>
            <a:r>
              <a:rPr lang="ru-RU" dirty="0" smtClean="0"/>
              <a:t>..</a:t>
            </a:r>
            <a:endParaRPr lang="ru-RU" dirty="0"/>
          </a:p>
          <a:p>
            <a:endParaRPr lang="ru-RU" dirty="0"/>
          </a:p>
        </p:txBody>
      </p:sp>
      <p:pic>
        <p:nvPicPr>
          <p:cNvPr id="4098" name="Picture 2" descr="C:\Users\user\Desktop\изба\IMG_20210223_145421.jpg"/>
          <p:cNvPicPr>
            <a:picLocks noChangeAspect="1" noChangeArrowheads="1"/>
          </p:cNvPicPr>
          <p:nvPr/>
        </p:nvPicPr>
        <p:blipFill>
          <a:blip r:embed="rId2" cstate="print"/>
          <a:srcRect/>
          <a:stretch>
            <a:fillRect/>
          </a:stretch>
        </p:blipFill>
        <p:spPr bwMode="auto">
          <a:xfrm>
            <a:off x="1115616" y="1556792"/>
            <a:ext cx="3096344" cy="4032448"/>
          </a:xfrm>
          <a:prstGeom prst="rect">
            <a:avLst/>
          </a:prstGeom>
          <a:noFill/>
        </p:spPr>
      </p:pic>
    </p:spTree>
  </p:cSld>
  <p:clrMapOvr>
    <a:masterClrMapping/>
  </p:clrMapOvr>
  <p:transition advTm="10171">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a:bodyPr>
          <a:lstStyle/>
          <a:p>
            <a:endParaRPr lang="ru-RU"/>
          </a:p>
        </p:txBody>
      </p:sp>
      <p:sp>
        <p:nvSpPr>
          <p:cNvPr id="4" name="Содержимое 3"/>
          <p:cNvSpPr>
            <a:spLocks noGrp="1"/>
          </p:cNvSpPr>
          <p:nvPr>
            <p:ph sz="half" idx="2"/>
          </p:nvPr>
        </p:nvSpPr>
        <p:spPr>
          <a:xfrm>
            <a:off x="4211960" y="1124744"/>
            <a:ext cx="3816424" cy="4857403"/>
          </a:xfrm>
        </p:spPr>
        <p:txBody>
          <a:bodyPr>
            <a:normAutofit/>
          </a:bodyPr>
          <a:lstStyle/>
          <a:p>
            <a:r>
              <a:rPr lang="ru-RU" sz="2100" b="1" dirty="0" smtClean="0"/>
              <a:t>Стол </a:t>
            </a:r>
            <a:r>
              <a:rPr lang="ru-RU" sz="2100" dirty="0" smtClean="0"/>
              <a:t> в красном углу – церковный престол. Здесь, в красном углу молились на образа. Здесь  за столом проходили все трапезы и главные события в жизни семьи: рождение, свадьба, похороны, проводы в армию </a:t>
            </a:r>
          </a:p>
          <a:p>
            <a:r>
              <a:rPr lang="ru-RU" sz="2100" dirty="0" smtClean="0"/>
              <a:t>Стол </a:t>
            </a:r>
            <a:r>
              <a:rPr lang="ru-RU" sz="2100" dirty="0"/>
              <a:t>в избе стоял на постоянном месте. Если дом продавали, то его продавали обязательно вместе со столом!</a:t>
            </a:r>
          </a:p>
          <a:p>
            <a:endParaRPr lang="ru-RU" dirty="0"/>
          </a:p>
        </p:txBody>
      </p:sp>
      <p:pic>
        <p:nvPicPr>
          <p:cNvPr id="5122" name="Picture 2" descr="C:\Users\user\Desktop\изба\IMG_20210223_150237.jpg"/>
          <p:cNvPicPr>
            <a:picLocks noChangeAspect="1" noChangeArrowheads="1"/>
          </p:cNvPicPr>
          <p:nvPr/>
        </p:nvPicPr>
        <p:blipFill>
          <a:blip r:embed="rId2" cstate="print"/>
          <a:srcRect/>
          <a:stretch>
            <a:fillRect/>
          </a:stretch>
        </p:blipFill>
        <p:spPr bwMode="auto">
          <a:xfrm>
            <a:off x="1115616" y="1412776"/>
            <a:ext cx="3258362" cy="4344483"/>
          </a:xfrm>
          <a:prstGeom prst="rect">
            <a:avLst/>
          </a:prstGeom>
          <a:noFill/>
        </p:spPr>
      </p:pic>
    </p:spTree>
  </p:cSld>
  <p:clrMapOvr>
    <a:masterClrMapping/>
  </p:clrMapOvr>
  <p:transition advTm="10078">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IMG_20210223_140454.jpg"/>
          <p:cNvPicPr>
            <a:picLocks noGrp="1" noChangeAspect="1"/>
          </p:cNvPicPr>
          <p:nvPr>
            <p:ph sz="half" idx="1"/>
          </p:nvPr>
        </p:nvPicPr>
        <p:blipFill>
          <a:blip r:embed="rId2" cstate="print"/>
          <a:stretch>
            <a:fillRect/>
          </a:stretch>
        </p:blipFill>
        <p:spPr>
          <a:xfrm>
            <a:off x="1187624" y="2348880"/>
            <a:ext cx="3456384" cy="2592288"/>
          </a:xfrm>
        </p:spPr>
      </p:pic>
      <p:sp>
        <p:nvSpPr>
          <p:cNvPr id="4" name="Содержимое 3"/>
          <p:cNvSpPr>
            <a:spLocks noGrp="1"/>
          </p:cNvSpPr>
          <p:nvPr>
            <p:ph sz="half" idx="2"/>
          </p:nvPr>
        </p:nvSpPr>
        <p:spPr>
          <a:xfrm>
            <a:off x="4283968" y="1484785"/>
            <a:ext cx="3888432" cy="4464496"/>
          </a:xfrm>
        </p:spPr>
        <p:txBody>
          <a:bodyPr>
            <a:normAutofit fontScale="92500" lnSpcReduction="10000"/>
          </a:bodyPr>
          <a:lstStyle/>
          <a:p>
            <a:r>
              <a:rPr lang="ru-RU" sz="2200" b="1" dirty="0" smtClean="0">
                <a:solidFill>
                  <a:srgbClr val="C00000"/>
                </a:solidFill>
              </a:rPr>
              <a:t>Красивую </a:t>
            </a:r>
            <a:r>
              <a:rPr lang="ru-RU" sz="2200" b="1" dirty="0">
                <a:solidFill>
                  <a:srgbClr val="C00000"/>
                </a:solidFill>
              </a:rPr>
              <a:t>фарфоровую </a:t>
            </a:r>
            <a:r>
              <a:rPr lang="ru-RU" sz="2200" dirty="0"/>
              <a:t>посуду хранили так, чтобы ее всем было видно. Она была символом достатка в семье. Праздничную посуду хранили в </a:t>
            </a:r>
            <a:r>
              <a:rPr lang="ru-RU" sz="2200" dirty="0" smtClean="0"/>
              <a:t>горнице, </a:t>
            </a:r>
            <a:r>
              <a:rPr lang="ru-RU" sz="2200" dirty="0"/>
              <a:t>в шкафу – </a:t>
            </a:r>
            <a:r>
              <a:rPr lang="ru-RU" sz="2200" dirty="0" err="1"/>
              <a:t>заблюднике</a:t>
            </a:r>
            <a:r>
              <a:rPr lang="ru-RU" sz="2200" dirty="0"/>
              <a:t> выставлялись тарелки. Повседневную посуду держали в навесных шкафчиках. Обеденная посуда состояла из большой миски из глины или дерева, деревянных ложек, берестяной или медной солонки, чашек с квасом.</a:t>
            </a:r>
          </a:p>
          <a:p>
            <a:endParaRPr lang="ru-RU" dirty="0"/>
          </a:p>
        </p:txBody>
      </p:sp>
    </p:spTree>
  </p:cSld>
  <p:clrMapOvr>
    <a:masterClrMapping/>
  </p:clrMapOvr>
  <p:transition advTm="10187">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IMG_20210223_140945.jpg"/>
          <p:cNvPicPr>
            <a:picLocks noGrp="1" noChangeAspect="1"/>
          </p:cNvPicPr>
          <p:nvPr>
            <p:ph sz="half" idx="1"/>
          </p:nvPr>
        </p:nvPicPr>
        <p:blipFill>
          <a:blip r:embed="rId2" cstate="print"/>
          <a:stretch>
            <a:fillRect/>
          </a:stretch>
        </p:blipFill>
        <p:spPr>
          <a:xfrm>
            <a:off x="1187624" y="2348880"/>
            <a:ext cx="3744416" cy="2808312"/>
          </a:xfrm>
        </p:spPr>
      </p:pic>
      <p:sp>
        <p:nvSpPr>
          <p:cNvPr id="4" name="Содержимое 3"/>
          <p:cNvSpPr>
            <a:spLocks noGrp="1"/>
          </p:cNvSpPr>
          <p:nvPr>
            <p:ph sz="half" idx="2"/>
          </p:nvPr>
        </p:nvSpPr>
        <p:spPr>
          <a:xfrm>
            <a:off x="4644008" y="1628800"/>
            <a:ext cx="4042792" cy="4497363"/>
          </a:xfrm>
        </p:spPr>
        <p:txBody>
          <a:bodyPr>
            <a:normAutofit/>
          </a:bodyPr>
          <a:lstStyle/>
          <a:p>
            <a:r>
              <a:rPr lang="ru-RU" sz="2400" dirty="0"/>
              <a:t>Для хозяйственных </a:t>
            </a:r>
            <a:endParaRPr lang="ru-RU" sz="2400" dirty="0" smtClean="0"/>
          </a:p>
          <a:p>
            <a:pPr>
              <a:buNone/>
            </a:pPr>
            <a:r>
              <a:rPr lang="ru-RU" sz="2400" dirty="0" smtClean="0"/>
              <a:t>     нужд </a:t>
            </a:r>
            <a:r>
              <a:rPr lang="ru-RU" sz="2400" dirty="0"/>
              <a:t>в доме использовались бочки, кадки, лукошки. </a:t>
            </a:r>
          </a:p>
        </p:txBody>
      </p:sp>
    </p:spTree>
  </p:cSld>
  <p:clrMapOvr>
    <a:masterClrMapping/>
  </p:clrMapOvr>
  <p:transition advTm="10046">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a:xfrm>
            <a:off x="4211960" y="1556792"/>
            <a:ext cx="4038600" cy="4525963"/>
          </a:xfrm>
        </p:spPr>
        <p:txBody>
          <a:bodyPr>
            <a:normAutofit/>
          </a:bodyPr>
          <a:lstStyle/>
          <a:p>
            <a:r>
              <a:rPr lang="ru-RU" sz="2600" b="1" dirty="0" smtClean="0">
                <a:solidFill>
                  <a:srgbClr val="C00000"/>
                </a:solidFill>
              </a:rPr>
              <a:t>Посуда</a:t>
            </a:r>
            <a:r>
              <a:rPr lang="ru-RU" sz="2600" dirty="0" smtClean="0"/>
              <a:t> для приготовления еды хранилась в печке и у печки. Это котлы, чугунки для каш, супов, глиняные латки для </a:t>
            </a:r>
            <a:r>
              <a:rPr lang="ru-RU" sz="2600" dirty="0" err="1" smtClean="0"/>
              <a:t>запекания</a:t>
            </a:r>
            <a:r>
              <a:rPr lang="ru-RU" sz="2600" dirty="0" smtClean="0"/>
              <a:t> рыбы, чугунные сковородки. </a:t>
            </a:r>
          </a:p>
          <a:p>
            <a:endParaRPr lang="ru-RU" dirty="0"/>
          </a:p>
        </p:txBody>
      </p:sp>
      <p:pic>
        <p:nvPicPr>
          <p:cNvPr id="7" name="Содержимое 4" descr="IMG_20210224_101631.jpg"/>
          <p:cNvPicPr>
            <a:picLocks noGrp="1" noChangeAspect="1"/>
          </p:cNvPicPr>
          <p:nvPr>
            <p:ph sz="half" idx="1"/>
          </p:nvPr>
        </p:nvPicPr>
        <p:blipFill>
          <a:blip r:embed="rId2" cstate="print"/>
          <a:stretch>
            <a:fillRect/>
          </a:stretch>
        </p:blipFill>
        <p:spPr>
          <a:xfrm>
            <a:off x="1259632" y="1628800"/>
            <a:ext cx="2984269" cy="3981796"/>
          </a:xfrm>
        </p:spPr>
      </p:pic>
    </p:spTree>
  </p:cSld>
  <p:clrMapOvr>
    <a:masterClrMapping/>
  </p:clrMapOvr>
  <p:transition advTm="10124">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p:txBody>
          <a:bodyPr/>
          <a:lstStyle/>
          <a:p>
            <a:r>
              <a:rPr lang="ru-RU" dirty="0" smtClean="0"/>
              <a:t>Чай пили из </a:t>
            </a:r>
            <a:r>
              <a:rPr lang="ru-RU" b="1" dirty="0" smtClean="0">
                <a:solidFill>
                  <a:srgbClr val="C00000"/>
                </a:solidFill>
              </a:rPr>
              <a:t>самовара</a:t>
            </a:r>
            <a:r>
              <a:rPr lang="ru-RU" b="1" dirty="0" smtClean="0"/>
              <a:t>. </a:t>
            </a:r>
            <a:endParaRPr lang="ru-RU" dirty="0" smtClean="0"/>
          </a:p>
          <a:p>
            <a:endParaRPr lang="ru-RU" dirty="0"/>
          </a:p>
        </p:txBody>
      </p:sp>
      <p:pic>
        <p:nvPicPr>
          <p:cNvPr id="7" name="Содержимое 6" descr="IMG_20210224_092757.jpg"/>
          <p:cNvPicPr>
            <a:picLocks noGrp="1" noChangeAspect="1"/>
          </p:cNvPicPr>
          <p:nvPr>
            <p:ph sz="half" idx="1"/>
          </p:nvPr>
        </p:nvPicPr>
        <p:blipFill>
          <a:blip r:embed="rId2" cstate="print"/>
          <a:stretch>
            <a:fillRect/>
          </a:stretch>
        </p:blipFill>
        <p:spPr>
          <a:xfrm>
            <a:off x="1619672" y="1628800"/>
            <a:ext cx="3000648" cy="4000864"/>
          </a:xfrm>
        </p:spPr>
      </p:pic>
    </p:spTree>
  </p:cSld>
  <p:clrMapOvr>
    <a:masterClrMapping/>
  </p:clrMapOvr>
  <p:transition advTm="10156">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a:xfrm>
            <a:off x="4139952" y="1340768"/>
            <a:ext cx="3888432" cy="4785395"/>
          </a:xfrm>
        </p:spPr>
        <p:txBody>
          <a:bodyPr/>
          <a:lstStyle/>
          <a:p>
            <a:r>
              <a:rPr lang="ru-RU" dirty="0"/>
              <a:t>Самой распространенной была глиняная посуда-</a:t>
            </a:r>
            <a:r>
              <a:rPr lang="ru-RU" dirty="0">
                <a:solidFill>
                  <a:srgbClr val="C00000"/>
                </a:solidFill>
              </a:rPr>
              <a:t> </a:t>
            </a:r>
            <a:r>
              <a:rPr lang="ru-RU" b="1" dirty="0">
                <a:solidFill>
                  <a:srgbClr val="C00000"/>
                </a:solidFill>
              </a:rPr>
              <a:t>горшок</a:t>
            </a:r>
            <a:r>
              <a:rPr lang="ru-RU" dirty="0"/>
              <a:t>.</a:t>
            </a:r>
            <a:r>
              <a:rPr lang="ru-RU" b="1" dirty="0"/>
              <a:t> </a:t>
            </a:r>
            <a:r>
              <a:rPr lang="ru-RU" dirty="0"/>
              <a:t>В горшках приготовляли кашу и щи. Щи в горшке хорошо упревали и становились намного вкуснее и наваристее. </a:t>
            </a:r>
          </a:p>
        </p:txBody>
      </p:sp>
      <p:pic>
        <p:nvPicPr>
          <p:cNvPr id="7" name="Содержимое 6" descr="IMG_20210224_101631.jpg"/>
          <p:cNvPicPr>
            <a:picLocks noGrp="1" noChangeAspect="1"/>
          </p:cNvPicPr>
          <p:nvPr>
            <p:ph sz="half" idx="1"/>
          </p:nvPr>
        </p:nvPicPr>
        <p:blipFill>
          <a:blip r:embed="rId2" cstate="print"/>
          <a:stretch>
            <a:fillRect/>
          </a:stretch>
        </p:blipFill>
        <p:spPr>
          <a:xfrm>
            <a:off x="1187624" y="1556793"/>
            <a:ext cx="3024336" cy="4032448"/>
          </a:xfrm>
        </p:spPr>
      </p:pic>
    </p:spTree>
  </p:cSld>
  <p:clrMapOvr>
    <a:masterClrMapping/>
  </p:clrMapOvr>
  <p:transition advTm="9703">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a:bodyPr>
          <a:lstStyle/>
          <a:p>
            <a:endParaRPr lang="ru-RU"/>
          </a:p>
        </p:txBody>
      </p:sp>
      <p:sp>
        <p:nvSpPr>
          <p:cNvPr id="4" name="Содержимое 3"/>
          <p:cNvSpPr>
            <a:spLocks noGrp="1"/>
          </p:cNvSpPr>
          <p:nvPr>
            <p:ph sz="half" idx="2"/>
          </p:nvPr>
        </p:nvSpPr>
        <p:spPr>
          <a:xfrm>
            <a:off x="4283968" y="1340768"/>
            <a:ext cx="3960440" cy="4785395"/>
          </a:xfrm>
        </p:spPr>
        <p:txBody>
          <a:bodyPr>
            <a:normAutofit/>
          </a:bodyPr>
          <a:lstStyle/>
          <a:p>
            <a:r>
              <a:rPr lang="ru-RU" sz="2400" dirty="0"/>
              <a:t>Самое ценное в крестьянском доме – парадную утварь, праздничную одежду, приданое дочерям, деньги – хранили в </a:t>
            </a:r>
            <a:r>
              <a:rPr lang="ru-RU" sz="2400" b="1" dirty="0">
                <a:solidFill>
                  <a:srgbClr val="C00000"/>
                </a:solidFill>
              </a:rPr>
              <a:t>сундуках</a:t>
            </a:r>
            <a:r>
              <a:rPr lang="ru-RU" sz="2400" dirty="0">
                <a:solidFill>
                  <a:srgbClr val="C00000"/>
                </a:solidFill>
              </a:rPr>
              <a:t>. </a:t>
            </a:r>
            <a:r>
              <a:rPr lang="ru-RU" sz="2400" dirty="0"/>
              <a:t> Сундуки были всегда с замками. Оформление сундука могло поведать о зажиточности его хозяина.</a:t>
            </a:r>
          </a:p>
          <a:p>
            <a:endParaRPr lang="ru-RU" dirty="0"/>
          </a:p>
        </p:txBody>
      </p:sp>
      <p:pic>
        <p:nvPicPr>
          <p:cNvPr id="7170" name="Picture 2" descr="C:\Users\user\Desktop\изба\IMG_20210223_131923.jpg"/>
          <p:cNvPicPr>
            <a:picLocks noChangeAspect="1" noChangeArrowheads="1"/>
          </p:cNvPicPr>
          <p:nvPr/>
        </p:nvPicPr>
        <p:blipFill>
          <a:blip r:embed="rId2" cstate="print"/>
          <a:srcRect/>
          <a:stretch>
            <a:fillRect/>
          </a:stretch>
        </p:blipFill>
        <p:spPr bwMode="auto">
          <a:xfrm>
            <a:off x="1187624" y="2060848"/>
            <a:ext cx="3264362" cy="2448272"/>
          </a:xfrm>
          <a:prstGeom prst="rect">
            <a:avLst/>
          </a:prstGeom>
          <a:noFill/>
        </p:spPr>
      </p:pic>
    </p:spTree>
  </p:cSld>
  <p:clrMapOvr>
    <a:masterClrMapping/>
  </p:clrMapOvr>
  <p:transition advTm="10062">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836712"/>
            <a:ext cx="8229600" cy="1143000"/>
          </a:xfrm>
        </p:spPr>
        <p:txBody>
          <a:bodyPr>
            <a:normAutofit/>
          </a:bodyPr>
          <a:lstStyle/>
          <a:p>
            <a:r>
              <a:rPr lang="ru-RU" sz="3600" dirty="0" smtClean="0">
                <a:solidFill>
                  <a:srgbClr val="C00000"/>
                </a:solidFill>
              </a:rPr>
              <a:t>Женский наряд</a:t>
            </a:r>
            <a:endParaRPr lang="ru-RU" sz="3600" dirty="0">
              <a:solidFill>
                <a:srgbClr val="C00000"/>
              </a:solidFill>
            </a:endParaRPr>
          </a:p>
        </p:txBody>
      </p:sp>
      <p:pic>
        <p:nvPicPr>
          <p:cNvPr id="5" name="Содержимое 4" descr="IMG_20210224_093229.jpg"/>
          <p:cNvPicPr>
            <a:picLocks noGrp="1" noChangeAspect="1"/>
          </p:cNvPicPr>
          <p:nvPr>
            <p:ph sz="half" idx="1"/>
          </p:nvPr>
        </p:nvPicPr>
        <p:blipFill>
          <a:blip r:embed="rId2" cstate="print"/>
          <a:stretch>
            <a:fillRect/>
          </a:stretch>
        </p:blipFill>
        <p:spPr>
          <a:xfrm>
            <a:off x="1259632" y="1988840"/>
            <a:ext cx="2698080" cy="3597440"/>
          </a:xfrm>
        </p:spPr>
      </p:pic>
      <p:sp>
        <p:nvSpPr>
          <p:cNvPr id="4" name="Содержимое 3"/>
          <p:cNvSpPr>
            <a:spLocks noGrp="1"/>
          </p:cNvSpPr>
          <p:nvPr>
            <p:ph sz="half" idx="2"/>
          </p:nvPr>
        </p:nvSpPr>
        <p:spPr>
          <a:xfrm>
            <a:off x="3851920" y="1844824"/>
            <a:ext cx="4104456" cy="4525963"/>
          </a:xfrm>
        </p:spPr>
        <p:txBody>
          <a:bodyPr>
            <a:normAutofit fontScale="62500" lnSpcReduction="20000"/>
          </a:bodyPr>
          <a:lstStyle/>
          <a:p>
            <a:r>
              <a:rPr lang="ru-RU" b="1" dirty="0" smtClean="0">
                <a:solidFill>
                  <a:srgbClr val="C00000"/>
                </a:solidFill>
              </a:rPr>
              <a:t>Рубаха</a:t>
            </a:r>
            <a:r>
              <a:rPr lang="ru-RU" b="1" dirty="0" smtClean="0"/>
              <a:t> </a:t>
            </a:r>
            <a:r>
              <a:rPr lang="ru-RU" dirty="0" smtClean="0"/>
              <a:t>– основа женского народного костюма, шилась из белого льняного или конопляного полотна. Украшались вышивкой , оберегающей женщину от </a:t>
            </a:r>
            <a:r>
              <a:rPr lang="en-US" dirty="0" smtClean="0"/>
              <a:t>&lt;&lt;</a:t>
            </a:r>
            <a:r>
              <a:rPr lang="ru-RU" dirty="0" smtClean="0"/>
              <a:t>сглаза</a:t>
            </a:r>
            <a:r>
              <a:rPr lang="en-US" dirty="0" smtClean="0"/>
              <a:t>&gt;&gt;</a:t>
            </a:r>
            <a:r>
              <a:rPr lang="ru-RU" dirty="0" smtClean="0"/>
              <a:t>.Считалось чем богаче украшена рубаха, тем счастливее и удачливее её владелица.</a:t>
            </a:r>
          </a:p>
          <a:p>
            <a:r>
              <a:rPr lang="ru-RU" b="1" dirty="0" smtClean="0">
                <a:solidFill>
                  <a:srgbClr val="C00000"/>
                </a:solidFill>
              </a:rPr>
              <a:t>Сарафан</a:t>
            </a:r>
            <a:r>
              <a:rPr lang="ru-RU" b="1" dirty="0" smtClean="0"/>
              <a:t> – </a:t>
            </a:r>
            <a:r>
              <a:rPr lang="ru-RU" dirty="0" smtClean="0"/>
              <a:t>расшитая длинная одежда без рукавов на лямках. Их шили из разных тканей , украшали спереди узорной полосой, тесьмой, серебреным кружевом, узорными пуговицами.</a:t>
            </a:r>
          </a:p>
          <a:p>
            <a:r>
              <a:rPr lang="ru-RU" dirty="0" smtClean="0"/>
              <a:t>Сарафан одевали поверх рубахи</a:t>
            </a:r>
            <a:endParaRPr lang="ru-RU" dirty="0"/>
          </a:p>
        </p:txBody>
      </p:sp>
    </p:spTree>
  </p:cSld>
  <p:clrMapOvr>
    <a:masterClrMapping/>
  </p:clrMapOvr>
  <p:transition advTm="10140">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764704"/>
            <a:ext cx="8229600" cy="1156990"/>
          </a:xfrm>
        </p:spPr>
        <p:txBody>
          <a:bodyPr>
            <a:normAutofit/>
          </a:bodyPr>
          <a:lstStyle/>
          <a:p>
            <a:r>
              <a:rPr lang="ru-RU" sz="3600" dirty="0" smtClean="0">
                <a:solidFill>
                  <a:srgbClr val="C00000"/>
                </a:solidFill>
              </a:rPr>
              <a:t>Мужской наряд</a:t>
            </a:r>
            <a:endParaRPr lang="ru-RU" sz="3600" dirty="0">
              <a:solidFill>
                <a:srgbClr val="C00000"/>
              </a:solidFill>
            </a:endParaRPr>
          </a:p>
        </p:txBody>
      </p:sp>
      <p:pic>
        <p:nvPicPr>
          <p:cNvPr id="5" name="Содержимое 4" descr="IMG_20210224_093149.jpg"/>
          <p:cNvPicPr>
            <a:picLocks noGrp="1" noChangeAspect="1"/>
          </p:cNvPicPr>
          <p:nvPr>
            <p:ph sz="half" idx="1"/>
          </p:nvPr>
        </p:nvPicPr>
        <p:blipFill>
          <a:blip r:embed="rId2" cstate="print"/>
          <a:stretch>
            <a:fillRect/>
          </a:stretch>
        </p:blipFill>
        <p:spPr>
          <a:xfrm>
            <a:off x="1187624" y="1772816"/>
            <a:ext cx="2916324" cy="3888432"/>
          </a:xfrm>
        </p:spPr>
      </p:pic>
      <p:sp>
        <p:nvSpPr>
          <p:cNvPr id="4" name="Содержимое 3"/>
          <p:cNvSpPr>
            <a:spLocks noGrp="1"/>
          </p:cNvSpPr>
          <p:nvPr>
            <p:ph sz="half" idx="2"/>
          </p:nvPr>
        </p:nvSpPr>
        <p:spPr>
          <a:xfrm>
            <a:off x="4139952" y="1600200"/>
            <a:ext cx="3888432" cy="4525963"/>
          </a:xfrm>
        </p:spPr>
        <p:txBody>
          <a:bodyPr>
            <a:normAutofit fontScale="85000" lnSpcReduction="20000"/>
          </a:bodyPr>
          <a:lstStyle/>
          <a:p>
            <a:r>
              <a:rPr lang="ru-RU" dirty="0" smtClean="0"/>
              <a:t>Обязательной частью одежды мужчин были неширокие </a:t>
            </a:r>
            <a:r>
              <a:rPr lang="ru-RU" dirty="0" smtClean="0">
                <a:solidFill>
                  <a:srgbClr val="C00000"/>
                </a:solidFill>
              </a:rPr>
              <a:t>штаны- порты</a:t>
            </a:r>
            <a:r>
              <a:rPr lang="ru-RU" dirty="0" smtClean="0"/>
              <a:t>, которые завязывались на шнурке вокруг талии. Состоятельные люди носили порты из шелка и сукна, а простой люд -холщовые. На ногах носили сапоги, чаще лапти. Поверх рубахи надевали зипун, на голову – шапку.</a:t>
            </a:r>
            <a:endParaRPr lang="ru-RU" dirty="0"/>
          </a:p>
        </p:txBody>
      </p:sp>
    </p:spTree>
  </p:cSld>
  <p:clrMapOvr>
    <a:masterClrMapping/>
  </p:clrMapOvr>
  <p:transition advTm="10405">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12776"/>
            <a:ext cx="8229600" cy="1080120"/>
          </a:xfrm>
        </p:spPr>
        <p:txBody>
          <a:bodyPr>
            <a:noAutofit/>
          </a:bodyPr>
          <a:lstStyle/>
          <a:p>
            <a:r>
              <a:rPr lang="ru-RU" sz="2400" b="1" dirty="0" smtClean="0"/>
              <a:t>Дом</a:t>
            </a:r>
            <a:r>
              <a:rPr lang="ru-RU" sz="2400" dirty="0" smtClean="0"/>
              <a:t> традиционно в русском языке используется как синоним слова «Родина». Если у человека нет </a:t>
            </a:r>
            <a:br>
              <a:rPr lang="ru-RU" sz="2400" dirty="0" smtClean="0"/>
            </a:br>
            <a:r>
              <a:rPr lang="ru-RU" sz="2400" dirty="0" smtClean="0"/>
              <a:t>чувства дома – то нет и чувства </a:t>
            </a:r>
            <a:r>
              <a:rPr lang="ru-RU" sz="2400" dirty="0" smtClean="0"/>
              <a:t>Родины</a:t>
            </a:r>
            <a:r>
              <a:rPr lang="ru-RU" sz="2400" dirty="0" smtClean="0"/>
              <a:t>!</a:t>
            </a:r>
            <a:endParaRPr lang="ru-RU" sz="2400" dirty="0"/>
          </a:p>
        </p:txBody>
      </p:sp>
      <p:sp>
        <p:nvSpPr>
          <p:cNvPr id="3" name="Содержимое 2"/>
          <p:cNvSpPr>
            <a:spLocks noGrp="1"/>
          </p:cNvSpPr>
          <p:nvPr>
            <p:ph sz="half" idx="1"/>
          </p:nvPr>
        </p:nvSpPr>
        <p:spPr>
          <a:xfrm>
            <a:off x="323528" y="1628800"/>
            <a:ext cx="432048" cy="4525963"/>
          </a:xfrm>
        </p:spPr>
        <p:txBody>
          <a:bodyPr/>
          <a:lstStyle/>
          <a:p>
            <a:endParaRPr lang="ru-RU" dirty="0"/>
          </a:p>
        </p:txBody>
      </p:sp>
      <p:pic>
        <p:nvPicPr>
          <p:cNvPr id="7" name="VID_20210224_133257.mp4">
            <a:hlinkClick r:id="" action="ppaction://media"/>
          </p:cNvPr>
          <p:cNvPicPr>
            <a:picLocks noGrp="1" noRot="1" noChangeAspect="1"/>
          </p:cNvPicPr>
          <p:nvPr>
            <p:ph sz="half" idx="2"/>
            <a:videoFile r:link="rId1"/>
          </p:nvPr>
        </p:nvPicPr>
        <p:blipFill>
          <a:blip r:embed="rId3" cstate="print"/>
          <a:stretch>
            <a:fillRect/>
          </a:stretch>
        </p:blipFill>
        <p:spPr>
          <a:xfrm>
            <a:off x="2123728" y="2636912"/>
            <a:ext cx="5383188" cy="3028043"/>
          </a:xfrm>
          <a:prstGeom prst="rect">
            <a:avLst/>
          </a:prstGeom>
        </p:spPr>
      </p:pic>
    </p:spTree>
  </p:cSld>
  <p:clrMapOvr>
    <a:masterClrMapping/>
  </p:clrMapOvr>
  <p:transition advTm="4103">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2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5" y="1772816"/>
            <a:ext cx="6912769" cy="2232248"/>
          </a:xfrm>
        </p:spPr>
        <p:txBody>
          <a:bodyPr/>
          <a:lstStyle/>
          <a:p>
            <a:endParaRPr lang="ru-RU" dirty="0"/>
          </a:p>
        </p:txBody>
      </p:sp>
      <p:sp>
        <p:nvSpPr>
          <p:cNvPr id="3" name="Текст 2"/>
          <p:cNvSpPr>
            <a:spLocks noGrp="1"/>
          </p:cNvSpPr>
          <p:nvPr>
            <p:ph type="body" idx="1"/>
          </p:nvPr>
        </p:nvSpPr>
        <p:spPr>
          <a:xfrm>
            <a:off x="1115616" y="3789040"/>
            <a:ext cx="4824537" cy="1512168"/>
          </a:xfrm>
        </p:spPr>
        <p:txBody>
          <a:bodyPr>
            <a:normAutofit fontScale="70000" lnSpcReduction="20000"/>
          </a:bodyPr>
          <a:lstStyle/>
          <a:p>
            <a:pPr algn="ctr"/>
            <a:r>
              <a:rPr lang="ru-RU" sz="4600" b="1" dirty="0" smtClean="0">
                <a:solidFill>
                  <a:schemeClr val="accent2">
                    <a:lumMod val="75000"/>
                  </a:schemeClr>
                </a:solidFill>
              </a:rPr>
              <a:t>Благодарю за внимание.</a:t>
            </a:r>
          </a:p>
          <a:p>
            <a:pPr algn="ctr"/>
            <a:r>
              <a:rPr lang="ru-RU" sz="4600" b="1" dirty="0" smtClean="0">
                <a:solidFill>
                  <a:schemeClr val="accent2">
                    <a:lumMod val="75000"/>
                  </a:schemeClr>
                </a:solidFill>
              </a:rPr>
              <a:t>Спасибо!</a:t>
            </a:r>
          </a:p>
          <a:p>
            <a:endParaRPr lang="ru-RU" dirty="0"/>
          </a:p>
        </p:txBody>
      </p:sp>
      <p:pic>
        <p:nvPicPr>
          <p:cNvPr id="1026" name="Picture 2" descr="C:\Users\user\Desktop\солнышко.jpg"/>
          <p:cNvPicPr>
            <a:picLocks noChangeAspect="1" noChangeArrowheads="1"/>
          </p:cNvPicPr>
          <p:nvPr/>
        </p:nvPicPr>
        <p:blipFill>
          <a:blip r:embed="rId2" cstate="print"/>
          <a:srcRect/>
          <a:stretch>
            <a:fillRect/>
          </a:stretch>
        </p:blipFill>
        <p:spPr bwMode="auto">
          <a:xfrm>
            <a:off x="5076056" y="1268760"/>
            <a:ext cx="2773660" cy="2773660"/>
          </a:xfrm>
          <a:prstGeom prst="rect">
            <a:avLst/>
          </a:prstGeom>
          <a:noFill/>
        </p:spPr>
      </p:pic>
    </p:spTree>
  </p:cSld>
  <p:clrMapOvr>
    <a:masterClrMapping/>
  </p:clrMapOvr>
  <p:transition advTm="10374">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a:xfrm>
            <a:off x="4283968" y="3573016"/>
            <a:ext cx="4038600" cy="4525963"/>
          </a:xfrm>
        </p:spPr>
        <p:txBody>
          <a:bodyPr/>
          <a:lstStyle/>
          <a:p>
            <a:r>
              <a:rPr lang="ru-RU" dirty="0" smtClean="0"/>
              <a:t> </a:t>
            </a:r>
          </a:p>
          <a:p>
            <a:endParaRPr lang="ru-RU" dirty="0"/>
          </a:p>
        </p:txBody>
      </p:sp>
      <p:pic>
        <p:nvPicPr>
          <p:cNvPr id="7" name="Video_20210224145151044_by_Video Editor.mp4">
            <a:hlinkClick r:id="" action="ppaction://media"/>
          </p:cNvPr>
          <p:cNvPicPr>
            <a:picLocks noGrp="1" noRot="1" noChangeAspect="1"/>
          </p:cNvPicPr>
          <p:nvPr>
            <p:ph sz="half" idx="1"/>
            <a:videoFile r:link="rId1"/>
          </p:nvPr>
        </p:nvPicPr>
        <p:blipFill>
          <a:blip r:embed="rId3" cstate="print"/>
          <a:stretch>
            <a:fillRect/>
          </a:stretch>
        </p:blipFill>
        <p:spPr>
          <a:xfrm>
            <a:off x="1187624" y="1412776"/>
            <a:ext cx="6829699" cy="3841706"/>
          </a:xfrm>
          <a:prstGeom prst="rect">
            <a:avLst/>
          </a:prstGeom>
        </p:spPr>
      </p:pic>
    </p:spTree>
  </p:cSld>
  <p:clrMapOvr>
    <a:masterClrMapping/>
  </p:clrMapOvr>
  <p:transition advTm="30841">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11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p:txBody>
          <a:bodyPr/>
          <a:lstStyle/>
          <a:p>
            <a:endParaRPr lang="ru-RU"/>
          </a:p>
        </p:txBody>
      </p:sp>
      <p:sp>
        <p:nvSpPr>
          <p:cNvPr id="4" name="Содержимое 3"/>
          <p:cNvSpPr>
            <a:spLocks noGrp="1"/>
          </p:cNvSpPr>
          <p:nvPr>
            <p:ph sz="half" idx="2"/>
          </p:nvPr>
        </p:nvSpPr>
        <p:spPr>
          <a:xfrm>
            <a:off x="4139952" y="1340768"/>
            <a:ext cx="3888432" cy="4785395"/>
          </a:xfrm>
        </p:spPr>
        <p:txBody>
          <a:bodyPr/>
          <a:lstStyle/>
          <a:p>
            <a:r>
              <a:rPr lang="ru-RU" dirty="0" smtClean="0"/>
              <a:t>На Руси гостям всегда были рады. При встречи хозяева кланялись гостю, угощали хлебом с солью, старались развлечь, накормить, напоить, во общем, окружали заботой.</a:t>
            </a:r>
            <a:endParaRPr lang="ru-RU" dirty="0"/>
          </a:p>
        </p:txBody>
      </p:sp>
      <p:pic>
        <p:nvPicPr>
          <p:cNvPr id="8194" name="Picture 2" descr="C:\Users\user\Desktop\изба\IMG_20210223_143547.jpg"/>
          <p:cNvPicPr>
            <a:picLocks noChangeAspect="1" noChangeArrowheads="1"/>
          </p:cNvPicPr>
          <p:nvPr/>
        </p:nvPicPr>
        <p:blipFill>
          <a:blip r:embed="rId2" cstate="print"/>
          <a:srcRect/>
          <a:stretch>
            <a:fillRect/>
          </a:stretch>
        </p:blipFill>
        <p:spPr bwMode="auto">
          <a:xfrm>
            <a:off x="1187624" y="1628800"/>
            <a:ext cx="3078343" cy="4104456"/>
          </a:xfrm>
          <a:prstGeom prst="rect">
            <a:avLst/>
          </a:prstGeom>
          <a:noFill/>
        </p:spPr>
      </p:pic>
    </p:spTree>
  </p:cSld>
  <p:clrMapOvr>
    <a:masterClrMapping/>
  </p:clrMapOvr>
  <p:transition advTm="10281">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a:xfrm>
            <a:off x="4355976" y="1340768"/>
            <a:ext cx="4038600" cy="4525963"/>
          </a:xfrm>
        </p:spPr>
        <p:txBody>
          <a:bodyPr>
            <a:normAutofit/>
          </a:bodyPr>
          <a:lstStyle/>
          <a:p>
            <a:r>
              <a:rPr lang="ru-RU" sz="2400" dirty="0"/>
              <a:t>В </a:t>
            </a:r>
            <a:r>
              <a:rPr lang="ru-RU" sz="2400" b="1" dirty="0">
                <a:solidFill>
                  <a:srgbClr val="C00000"/>
                </a:solidFill>
              </a:rPr>
              <a:t>русской избе </a:t>
            </a:r>
            <a:r>
              <a:rPr lang="ru-RU" sz="2400" dirty="0"/>
              <a:t>иногда жила семья из  10 или даже 15-20 человек. </a:t>
            </a:r>
            <a:endParaRPr lang="ru-RU" sz="2400" dirty="0" smtClean="0"/>
          </a:p>
          <a:p>
            <a:pPr>
              <a:buNone/>
            </a:pPr>
            <a:r>
              <a:rPr lang="ru-RU" sz="2400" dirty="0" smtClean="0"/>
              <a:t>     В </a:t>
            </a:r>
            <a:r>
              <a:rPr lang="ru-RU" sz="2400" dirty="0"/>
              <a:t>ней готовили пищу и </a:t>
            </a:r>
            <a:endParaRPr lang="ru-RU" sz="2400" dirty="0" smtClean="0"/>
          </a:p>
          <a:p>
            <a:pPr>
              <a:buNone/>
            </a:pPr>
            <a:r>
              <a:rPr lang="ru-RU" sz="2400" dirty="0" smtClean="0"/>
              <a:t>     ели</a:t>
            </a:r>
            <a:r>
              <a:rPr lang="ru-RU" sz="2400" dirty="0"/>
              <a:t>, спали, ткали, пряли, ремонтировали утварь, занимались всеми домашними работами.</a:t>
            </a:r>
          </a:p>
          <a:p>
            <a:endParaRPr lang="ru-RU" sz="2600" dirty="0"/>
          </a:p>
        </p:txBody>
      </p:sp>
      <p:pic>
        <p:nvPicPr>
          <p:cNvPr id="9" name="Содержимое 8" descr="IMG_20210224_102002.jpg"/>
          <p:cNvPicPr>
            <a:picLocks noGrp="1" noChangeAspect="1"/>
          </p:cNvPicPr>
          <p:nvPr>
            <p:ph sz="half" idx="1"/>
          </p:nvPr>
        </p:nvPicPr>
        <p:blipFill>
          <a:blip r:embed="rId2" cstate="print"/>
          <a:stretch>
            <a:fillRect/>
          </a:stretch>
        </p:blipFill>
        <p:spPr>
          <a:xfrm>
            <a:off x="1187624" y="1916832"/>
            <a:ext cx="3528392" cy="2646294"/>
          </a:xfrm>
        </p:spPr>
      </p:pic>
    </p:spTree>
  </p:cSld>
  <p:clrMapOvr>
    <a:masterClrMapping/>
  </p:clrMapOvr>
  <p:transition advTm="10358">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IMG_20210223_155518.jpg"/>
          <p:cNvPicPr>
            <a:picLocks noGrp="1" noChangeAspect="1"/>
          </p:cNvPicPr>
          <p:nvPr>
            <p:ph sz="half" idx="1"/>
          </p:nvPr>
        </p:nvPicPr>
        <p:blipFill>
          <a:blip r:embed="rId2" cstate="print"/>
          <a:stretch>
            <a:fillRect/>
          </a:stretch>
        </p:blipFill>
        <p:spPr>
          <a:xfrm>
            <a:off x="1163622" y="2420888"/>
            <a:ext cx="3360374" cy="2520280"/>
          </a:xfrm>
        </p:spPr>
      </p:pic>
      <p:sp>
        <p:nvSpPr>
          <p:cNvPr id="4" name="Содержимое 3"/>
          <p:cNvSpPr>
            <a:spLocks noGrp="1"/>
          </p:cNvSpPr>
          <p:nvPr>
            <p:ph sz="half" idx="2"/>
          </p:nvPr>
        </p:nvSpPr>
        <p:spPr>
          <a:xfrm>
            <a:off x="4139952" y="1124744"/>
            <a:ext cx="4186808" cy="4425355"/>
          </a:xfrm>
        </p:spPr>
        <p:txBody>
          <a:bodyPr>
            <a:normAutofit fontScale="92500" lnSpcReduction="10000"/>
          </a:bodyPr>
          <a:lstStyle/>
          <a:p>
            <a:endParaRPr lang="ru-RU" dirty="0" smtClean="0"/>
          </a:p>
          <a:p>
            <a:pPr>
              <a:lnSpc>
                <a:spcPct val="120000"/>
              </a:lnSpc>
              <a:spcBef>
                <a:spcPts val="0"/>
              </a:spcBef>
            </a:pPr>
            <a:r>
              <a:rPr lang="ru-RU" b="1" dirty="0" smtClean="0">
                <a:solidFill>
                  <a:srgbClr val="C00000"/>
                </a:solidFill>
              </a:rPr>
              <a:t>Печь</a:t>
            </a:r>
            <a:r>
              <a:rPr lang="ru-RU" b="1" dirty="0" smtClean="0"/>
              <a:t> </a:t>
            </a:r>
            <a:r>
              <a:rPr lang="ru-RU" dirty="0" smtClean="0"/>
              <a:t>располагалась</a:t>
            </a:r>
          </a:p>
          <a:p>
            <a:pPr>
              <a:lnSpc>
                <a:spcPct val="120000"/>
              </a:lnSpc>
              <a:spcBef>
                <a:spcPts val="0"/>
              </a:spcBef>
              <a:buNone/>
            </a:pPr>
            <a:r>
              <a:rPr lang="ru-RU" dirty="0" smtClean="0"/>
              <a:t>     около входа и занимала примерно четверть пространства избы.</a:t>
            </a:r>
          </a:p>
          <a:p>
            <a:pPr>
              <a:lnSpc>
                <a:spcPct val="120000"/>
              </a:lnSpc>
              <a:spcBef>
                <a:spcPts val="0"/>
              </a:spcBef>
            </a:pPr>
            <a:r>
              <a:rPr lang="ru-RU" dirty="0" smtClean="0"/>
              <a:t>Для </a:t>
            </a:r>
            <a:r>
              <a:rPr lang="ru-RU" dirty="0" err="1" smtClean="0"/>
              <a:t>загребания</a:t>
            </a:r>
            <a:r>
              <a:rPr lang="ru-RU" dirty="0" smtClean="0"/>
              <a:t> углей использовалась </a:t>
            </a:r>
            <a:r>
              <a:rPr lang="ru-RU" b="1" dirty="0" smtClean="0">
                <a:solidFill>
                  <a:srgbClr val="C00000"/>
                </a:solidFill>
              </a:rPr>
              <a:t>кочерга</a:t>
            </a:r>
            <a:r>
              <a:rPr lang="ru-RU" b="1" dirty="0" smtClean="0"/>
              <a:t>.</a:t>
            </a:r>
          </a:p>
          <a:p>
            <a:pPr>
              <a:lnSpc>
                <a:spcPct val="120000"/>
              </a:lnSpc>
              <a:spcBef>
                <a:spcPts val="0"/>
              </a:spcBef>
            </a:pPr>
            <a:r>
              <a:rPr lang="ru-RU" dirty="0" smtClean="0"/>
              <a:t>Чтобы поставить посуду</a:t>
            </a:r>
          </a:p>
          <a:p>
            <a:pPr>
              <a:lnSpc>
                <a:spcPct val="120000"/>
              </a:lnSpc>
              <a:spcBef>
                <a:spcPts val="0"/>
              </a:spcBef>
              <a:buNone/>
            </a:pPr>
            <a:r>
              <a:rPr lang="ru-RU" dirty="0" smtClean="0"/>
              <a:t>     в печь и достать из печи нужны были </a:t>
            </a:r>
            <a:r>
              <a:rPr lang="ru-RU" b="1" dirty="0" smtClean="0">
                <a:solidFill>
                  <a:srgbClr val="C00000"/>
                </a:solidFill>
              </a:rPr>
              <a:t>ухваты</a:t>
            </a:r>
            <a:r>
              <a:rPr lang="ru-RU" b="1" dirty="0" smtClean="0"/>
              <a:t>.</a:t>
            </a:r>
            <a:endParaRPr lang="ru-RU" dirty="0" smtClean="0"/>
          </a:p>
          <a:p>
            <a:endParaRPr lang="ru-RU" dirty="0"/>
          </a:p>
        </p:txBody>
      </p:sp>
    </p:spTree>
  </p:cSld>
  <p:clrMapOvr>
    <a:masterClrMapping/>
  </p:clrMapOvr>
  <p:transition advTm="10545">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endParaRPr lang="ru-RU"/>
          </a:p>
        </p:txBody>
      </p:sp>
      <p:sp>
        <p:nvSpPr>
          <p:cNvPr id="4" name="Содержимое 3"/>
          <p:cNvSpPr>
            <a:spLocks noGrp="1"/>
          </p:cNvSpPr>
          <p:nvPr>
            <p:ph sz="half" idx="2"/>
          </p:nvPr>
        </p:nvSpPr>
        <p:spPr>
          <a:xfrm>
            <a:off x="4355976" y="1772816"/>
            <a:ext cx="3960440" cy="4137323"/>
          </a:xfrm>
        </p:spPr>
        <p:txBody>
          <a:bodyPr>
            <a:normAutofit/>
          </a:bodyPr>
          <a:lstStyle/>
          <a:p>
            <a:r>
              <a:rPr lang="ru-RU" b="1" dirty="0" smtClean="0">
                <a:solidFill>
                  <a:srgbClr val="C00000"/>
                </a:solidFill>
              </a:rPr>
              <a:t>Помело</a:t>
            </a:r>
            <a:r>
              <a:rPr lang="ru-RU" dirty="0" smtClean="0">
                <a:solidFill>
                  <a:srgbClr val="C00000"/>
                </a:solidFill>
              </a:rPr>
              <a:t>, </a:t>
            </a:r>
            <a:r>
              <a:rPr lang="ru-RU" dirty="0" smtClean="0"/>
              <a:t>по сути это обычный веник, его использовали для обметания печи перед посадкой хлеба.</a:t>
            </a:r>
            <a:endParaRPr lang="ru-RU" dirty="0"/>
          </a:p>
        </p:txBody>
      </p:sp>
      <p:pic>
        <p:nvPicPr>
          <p:cNvPr id="3075" name="Picture 3" descr="C:\Users\user\Desktop\изба\IMG_20210223_162935.jpg"/>
          <p:cNvPicPr>
            <a:picLocks noChangeAspect="1" noChangeArrowheads="1"/>
          </p:cNvPicPr>
          <p:nvPr/>
        </p:nvPicPr>
        <p:blipFill>
          <a:blip r:embed="rId2" cstate="print"/>
          <a:srcRect/>
          <a:stretch>
            <a:fillRect/>
          </a:stretch>
        </p:blipFill>
        <p:spPr bwMode="auto">
          <a:xfrm>
            <a:off x="1187625" y="2204864"/>
            <a:ext cx="3456384" cy="2592289"/>
          </a:xfrm>
          <a:prstGeom prst="rect">
            <a:avLst/>
          </a:prstGeom>
          <a:noFill/>
        </p:spPr>
      </p:pic>
    </p:spTree>
  </p:cSld>
  <p:clrMapOvr>
    <a:masterClrMapping/>
  </p:clrMapOvr>
  <p:transition advTm="10265">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a:xfrm>
            <a:off x="4283968" y="1268760"/>
            <a:ext cx="4038600" cy="4525963"/>
          </a:xfrm>
        </p:spPr>
        <p:txBody>
          <a:bodyPr>
            <a:normAutofit fontScale="92500" lnSpcReduction="10000"/>
          </a:bodyPr>
          <a:lstStyle/>
          <a:p>
            <a:r>
              <a:rPr lang="ru-RU" b="1" dirty="0" smtClean="0">
                <a:solidFill>
                  <a:srgbClr val="C00000"/>
                </a:solidFill>
              </a:rPr>
              <a:t>Кровати</a:t>
            </a:r>
            <a:r>
              <a:rPr lang="ru-RU" b="1" dirty="0" smtClean="0"/>
              <a:t> </a:t>
            </a:r>
            <a:r>
              <a:rPr lang="ru-RU" dirty="0" smtClean="0"/>
              <a:t>появились на Руси не сразу. Спали на полатях, на сундуках покрытых шкурам. Также для сна использовали широкие лавки, на которых сидели за трапезой. Место на печи отводилось старикам, поскольку там было теплее всего.</a:t>
            </a:r>
            <a:endParaRPr lang="ru-RU" dirty="0"/>
          </a:p>
          <a:p>
            <a:endParaRPr lang="ru-RU" dirty="0"/>
          </a:p>
        </p:txBody>
      </p:sp>
      <p:pic>
        <p:nvPicPr>
          <p:cNvPr id="7" name="Содержимое 6" descr="IMG_20210223_131554.jpg"/>
          <p:cNvPicPr>
            <a:picLocks noGrp="1" noChangeAspect="1"/>
          </p:cNvPicPr>
          <p:nvPr>
            <p:ph sz="half" idx="1"/>
          </p:nvPr>
        </p:nvPicPr>
        <p:blipFill>
          <a:blip r:embed="rId2" cstate="print"/>
          <a:stretch>
            <a:fillRect/>
          </a:stretch>
        </p:blipFill>
        <p:spPr>
          <a:xfrm>
            <a:off x="1187624" y="2204864"/>
            <a:ext cx="3456616" cy="2592462"/>
          </a:xfrm>
        </p:spPr>
      </p:pic>
    </p:spTree>
  </p:cSld>
  <p:clrMapOvr>
    <a:masterClrMapping/>
  </p:clrMapOvr>
  <p:transition advTm="10420">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IMG_20210223_131650.jpg"/>
          <p:cNvPicPr>
            <a:picLocks noGrp="1" noChangeAspect="1"/>
          </p:cNvPicPr>
          <p:nvPr>
            <p:ph sz="half" idx="1"/>
          </p:nvPr>
        </p:nvPicPr>
        <p:blipFill>
          <a:blip r:embed="rId2" cstate="print"/>
          <a:stretch>
            <a:fillRect/>
          </a:stretch>
        </p:blipFill>
        <p:spPr>
          <a:xfrm>
            <a:off x="1135194" y="2348706"/>
            <a:ext cx="3360605" cy="2520454"/>
          </a:xfrm>
        </p:spPr>
      </p:pic>
      <p:sp>
        <p:nvSpPr>
          <p:cNvPr id="4" name="Содержимое 3"/>
          <p:cNvSpPr>
            <a:spLocks noGrp="1"/>
          </p:cNvSpPr>
          <p:nvPr>
            <p:ph sz="half" idx="2"/>
          </p:nvPr>
        </p:nvSpPr>
        <p:spPr>
          <a:xfrm>
            <a:off x="4211960" y="1196752"/>
            <a:ext cx="4402832" cy="4857403"/>
          </a:xfrm>
        </p:spPr>
        <p:txBody>
          <a:bodyPr/>
          <a:lstStyle/>
          <a:p>
            <a:r>
              <a:rPr lang="ru-RU" dirty="0" smtClean="0"/>
              <a:t>Для младенцев приспосабливали на крюк в крыше дома качающуюся люльку. </a:t>
            </a:r>
          </a:p>
          <a:p>
            <a:r>
              <a:rPr lang="ru-RU" dirty="0" smtClean="0"/>
              <a:t>Как только младенец немного подрастал и начинал  сидеть его переселяли из люльки </a:t>
            </a:r>
          </a:p>
          <a:p>
            <a:pPr>
              <a:buNone/>
            </a:pPr>
            <a:r>
              <a:rPr lang="ru-RU" dirty="0" smtClean="0"/>
              <a:t>    в </a:t>
            </a:r>
            <a:r>
              <a:rPr lang="ru-RU" b="1" dirty="0" smtClean="0">
                <a:solidFill>
                  <a:srgbClr val="C00000"/>
                </a:solidFill>
              </a:rPr>
              <a:t>детскую кроватку</a:t>
            </a:r>
            <a:r>
              <a:rPr lang="ru-RU" b="1" dirty="0" smtClean="0"/>
              <a:t>.</a:t>
            </a:r>
            <a:endParaRPr lang="ru-RU" b="1" dirty="0"/>
          </a:p>
        </p:txBody>
      </p:sp>
    </p:spTree>
  </p:cSld>
  <p:clrMapOvr>
    <a:masterClrMapping/>
  </p:clrMapOvr>
  <p:transition advTm="10000">
    <p:random/>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1268</TotalTime>
  <Words>396</Words>
  <Application>Microsoft Office PowerPoint</Application>
  <PresentationFormat>Экран (4:3)</PresentationFormat>
  <Paragraphs>40</Paragraphs>
  <Slides>20</Slides>
  <Notes>0</Notes>
  <HiddenSlides>0</HiddenSlides>
  <MMClips>3</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Мини-музей “Русская изба” </vt:lpstr>
      <vt:lpstr>Дом традиционно в русском языке используется как синоним слова «Родина». Если у человека нет  чувства дома – то нет и чувства Родины!</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Женский наряд</vt:lpstr>
      <vt:lpstr>Мужской наряд</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user</cp:lastModifiedBy>
  <cp:revision>102</cp:revision>
  <dcterms:created xsi:type="dcterms:W3CDTF">2021-02-22T13:59:10Z</dcterms:created>
  <dcterms:modified xsi:type="dcterms:W3CDTF">2021-02-25T10:25:23Z</dcterms:modified>
</cp:coreProperties>
</file>