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93" r:id="rId2"/>
    <p:sldId id="294" r:id="rId3"/>
    <p:sldId id="368" r:id="rId4"/>
    <p:sldId id="369" r:id="rId5"/>
    <p:sldId id="373" r:id="rId6"/>
    <p:sldId id="359" r:id="rId7"/>
    <p:sldId id="386" r:id="rId8"/>
    <p:sldId id="357" r:id="rId9"/>
    <p:sldId id="365" r:id="rId10"/>
    <p:sldId id="367" r:id="rId11"/>
    <p:sldId id="380" r:id="rId12"/>
    <p:sldId id="382" r:id="rId13"/>
    <p:sldId id="384" r:id="rId14"/>
    <p:sldId id="321" r:id="rId15"/>
    <p:sldId id="37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A50021"/>
    <a:srgbClr val="003399"/>
    <a:srgbClr val="DDDDDD"/>
    <a:srgbClr val="ECECE0"/>
    <a:srgbClr val="000099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109" d="100"/>
          <a:sy n="109" d="100"/>
        </p:scale>
        <p:origin x="163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B11FFF-2F3E-4457-9381-75B018DA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7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C13BFC-346B-41A6-8507-97D3DB176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58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3451-AFE0-43F9-883F-96502CF20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58763"/>
            <a:ext cx="2057400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58763"/>
            <a:ext cx="6019800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1944-375F-47BA-AEAA-5ED845BB0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AA52-D143-4170-A043-AA64EE2EFD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26CA0-3634-47CE-BB22-FCDA473B7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14FED-9D93-4AF2-8C2E-6FA366CA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8763"/>
            <a:ext cx="7315200" cy="944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524000"/>
            <a:ext cx="8229600" cy="4652963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D2FA2-EEE7-4D04-ABBB-A99F19958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55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67528-8A79-449E-9AC4-D18799AE6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65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5F408-C042-4D76-AF3E-402D59914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4C45-EE6D-4518-ACB0-08438EFD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5CC05-2F8C-4177-802B-A6D02094C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A1E13-2263-4F24-BE64-DB8A57BCA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C037-B684-473A-99F5-5A8F5DB11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ACB4D-45ED-4585-B10A-DC1AD6D4F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F5DB9-9B86-4AEA-9F3F-8DEA9743C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286000" y="0"/>
            <a:ext cx="2287588" cy="6858000"/>
            <a:chOff x="1440" y="0"/>
            <a:chExt cx="1441" cy="3125"/>
          </a:xfrm>
        </p:grpSpPr>
        <p:sp>
          <p:nvSpPr>
            <p:cNvPr id="1032" name="Rectangle 8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 userDrawn="1"/>
          </p:nvSpPr>
          <p:spPr bwMode="lt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0"/>
                  </a:schemeClr>
                </a:gs>
                <a:gs pos="5000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 userDrawn="1"/>
          </p:nvSpPr>
          <p:spPr bwMode="lt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4575175" y="0"/>
            <a:ext cx="2286000" cy="5137150"/>
            <a:chOff x="2882" y="0"/>
            <a:chExt cx="1440" cy="2341"/>
          </a:xfrm>
        </p:grpSpPr>
        <p:sp>
          <p:nvSpPr>
            <p:cNvPr id="2" name="Rectangle 12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0"/>
                  </a:schemeClr>
                </a:gs>
                <a:gs pos="5000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 userDrawn="1"/>
          </p:nvSpPr>
          <p:spPr bwMode="lt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2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39" name="Group 15"/>
          <p:cNvGrpSpPr>
            <a:grpSpLocks/>
          </p:cNvGrpSpPr>
          <p:nvPr/>
        </p:nvGrpSpPr>
        <p:grpSpPr bwMode="auto">
          <a:xfrm>
            <a:off x="6858000" y="0"/>
            <a:ext cx="2286000" cy="6831013"/>
            <a:chOff x="4320" y="0"/>
            <a:chExt cx="1440" cy="3113"/>
          </a:xfrm>
        </p:grpSpPr>
        <p:sp>
          <p:nvSpPr>
            <p:cNvPr id="1040" name="Rectangle 16"/>
            <p:cNvSpPr>
              <a:spLocks noChangeArrowheads="1"/>
            </p:cNvSpPr>
            <p:nvPr userDrawn="1"/>
          </p:nvSpPr>
          <p:spPr bwMode="lt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2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56" name="Group 17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lt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lt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2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grpSp>
        <p:nvGrpSpPr>
          <p:cNvPr id="1045" name="Group 21"/>
          <p:cNvGrpSpPr>
            <a:grpSpLocks/>
          </p:cNvGrpSpPr>
          <p:nvPr/>
        </p:nvGrpSpPr>
        <p:grpSpPr bwMode="auto">
          <a:xfrm>
            <a:off x="0" y="0"/>
            <a:ext cx="2286000" cy="5135563"/>
            <a:chOff x="0" y="0"/>
            <a:chExt cx="1440" cy="2340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lt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lt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0"/>
                  </a:schemeClr>
                </a:gs>
                <a:gs pos="5000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lt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069" name="Group 45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524000"/>
            <a:ext cx="8229600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8073C2A-C0E3-47CE-85E1-66EAC2D42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0" y="176213"/>
            <a:ext cx="7696200" cy="1117600"/>
            <a:chOff x="0" y="111"/>
            <a:chExt cx="4848" cy="76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hidden">
            <a:xfrm rot="-5400000">
              <a:off x="2394" y="-1578"/>
              <a:ext cx="60" cy="484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tint val="0"/>
                    <a:invGamma/>
                    <a:alpha val="0"/>
                  </a:srgbClr>
                </a:gs>
                <a:gs pos="50000">
                  <a:srgbClr val="FFFFFF">
                    <a:alpha val="35001"/>
                  </a:srgbClr>
                </a:gs>
                <a:gs pos="100000">
                  <a:srgbClr val="FFFFFF">
                    <a:gamma/>
                    <a:tint val="0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grpSp>
          <p:nvGrpSpPr>
            <p:cNvPr id="1041" name="Group 44"/>
            <p:cNvGrpSpPr>
              <a:grpSpLocks/>
            </p:cNvGrpSpPr>
            <p:nvPr userDrawn="1"/>
          </p:nvGrpSpPr>
          <p:grpSpPr bwMode="auto">
            <a:xfrm>
              <a:off x="0" y="111"/>
              <a:ext cx="4327" cy="768"/>
              <a:chOff x="0" y="111"/>
              <a:chExt cx="4327" cy="768"/>
            </a:xfrm>
          </p:grpSpPr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hidden">
              <a:xfrm rot="-5400000">
                <a:off x="1754" y="-1643"/>
                <a:ext cx="181" cy="369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tint val="0"/>
                      <a:invGamma/>
                      <a:alpha val="0"/>
                    </a:srgbClr>
                  </a:gs>
                  <a:gs pos="5000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hidden">
              <a:xfrm rot="-5400000">
                <a:off x="1780" y="-1669"/>
                <a:ext cx="768" cy="432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alpha val="35001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0"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</p:grp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58763"/>
            <a:ext cx="73152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gray">
          <a:xfrm>
            <a:off x="0" y="6751638"/>
            <a:ext cx="9144000" cy="10636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  <p:sldLayoutId id="2147483663" r:id="rId1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7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WordArt 4"/>
          <p:cNvSpPr>
            <a:spLocks noChangeArrowheads="1" noChangeShapeType="1" noTextEdit="1"/>
          </p:cNvSpPr>
          <p:nvPr/>
        </p:nvSpPr>
        <p:spPr bwMode="auto">
          <a:xfrm>
            <a:off x="683568" y="620688"/>
            <a:ext cx="8093075" cy="360040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/>
            <a:endParaRPr lang="ru-RU" sz="4000" b="1" kern="1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cs typeface="Arial"/>
            </a:endParaRP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Комплектование МДОО</a:t>
            </a:r>
          </a:p>
          <a:p>
            <a:pPr algn="ctr"/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Ленинского района г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. Екатеринбурга </a:t>
            </a:r>
          </a:p>
          <a:p>
            <a:pPr algn="ctr"/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1</a:t>
            </a:r>
            <a:r>
              <a:rPr lang="en-US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-202</a:t>
            </a:r>
            <a:r>
              <a:rPr lang="ru-RU" sz="4000" b="1" kern="1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cs typeface="Arial"/>
              </a:rPr>
              <a:t>2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 </a:t>
            </a:r>
            <a:r>
              <a:rPr lang="ru-RU" sz="4000" b="1" kern="1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Arial"/>
              </a:rPr>
              <a:t>учебный год</a:t>
            </a:r>
            <a:endParaRPr lang="ru-RU" sz="4000" b="1" kern="1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332655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Перевод обучающихся из одной организации в другую осуществляется на основании приказа Министерства образования и науки Российской Федерации от 28.12.2015 № 1527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направленности».</a:t>
            </a:r>
          </a:p>
          <a:p>
            <a:pPr indent="449580" algn="just">
              <a:spcAft>
                <a:spcPts val="0"/>
              </a:spcAft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основании установленного Порядка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родители (законные представители)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могут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обратиться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выбранную Муниципальную дошкольную образовательную организацию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запросом о наличии свободных мест в соответствующей возрастной категории обучающегося и необходимой направленности группы. Руководитель образовательной организации предоставит письменный ответ в установленный законом срок.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 общеобразовательной программе дошкольного образования соответствующего возраста.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908721"/>
            <a:ext cx="7772400" cy="3498180"/>
          </a:xfrm>
        </p:spPr>
        <p:txBody>
          <a:bodyPr/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от 29.12.2012 № 273-ФЗ «Об образовании в Российской Федерации» установлены требования к образовательной деятельности и к услугам по присмотру и уходу, формы получения образования и формы обучения.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Родители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детей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двух до трех лет,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написать заявление в управлении образования Ленинского района для посещения группы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 детских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садов. На территории Ленинского района функционируют группы кратковременного пребывания в МДОО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12, 26, 29, 37, 54, 55, 77, 114, 156, 195, 419, 455.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Также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от двух до трех лет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могут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77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136321"/>
              </p:ext>
            </p:extLst>
          </p:nvPr>
        </p:nvGraphicFramePr>
        <p:xfrm>
          <a:off x="1763688" y="2492896"/>
          <a:ext cx="5879976" cy="3936199"/>
        </p:xfrm>
        <a:graphic>
          <a:graphicData uri="http://schemas.openxmlformats.org/drawingml/2006/table">
            <a:tbl>
              <a:tblPr/>
              <a:tblGrid>
                <a:gridCol w="1025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4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0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Семейный клуб»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</a:t>
                      </a:r>
                      <a:r>
                        <a:rPr lang="ru-RU" sz="1200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территории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МДОО № 209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«Центр игровой поддержки и организации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психилого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-педагогического сопровождения ребёнка. Первые шаги»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на территории МДОО № 233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08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Группа «Вместе с мамой»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365, 465, 561, 573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«Родительские сборы»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в МДОО №23 </a:t>
                      </a:r>
                      <a:endParaRPr lang="ru-RU" sz="1200" dirty="0">
                        <a:latin typeface="Liberation Serif" panose="020206030504050203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Волонтерство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на территории МДОО № 46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140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«Летний (зимний) детско-родительский лагерь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1200" dirty="0" smtClean="0">
                          <a:latin typeface="Liberation Serif" panose="02020603050405020304" pitchFamily="18" charset="0"/>
                          <a:ea typeface="Calibri"/>
                          <a:cs typeface="Times New Roman" pitchFamily="18" charset="0"/>
                        </a:rPr>
                        <a:t> в МДОО № 38 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5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«Лето-парк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в МДОО № 35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6184165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03648" y="764704"/>
            <a:ext cx="64807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МДОО Ленинского района организованы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ЛЕТ, о работе которых можно узнать на официальных сайтах МДОО в сети «Интернет»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053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892480" cy="863823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A5002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Изменения процедуры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при комплектовании МДОО: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gray">
          <a:xfrm rot="3419336">
            <a:off x="7204075" y="1517651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gray">
          <a:xfrm rot="3419336">
            <a:off x="2235200" y="288448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gray">
          <a:xfrm rot="3419336">
            <a:off x="3027362" y="4110038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gray">
          <a:xfrm rot="3419336">
            <a:off x="4395787" y="3244851"/>
            <a:ext cx="923925" cy="10033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2987675" y="3860800"/>
            <a:ext cx="215900" cy="3603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V="1">
            <a:off x="4067175" y="4005263"/>
            <a:ext cx="433388" cy="287337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6877050" y="2276475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928687" y="4870450"/>
            <a:ext cx="281157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b="1" dirty="0" smtClean="0">
                <a:solidFill>
                  <a:srgbClr val="000000"/>
                </a:solidFill>
              </a:rPr>
              <a:t>Обеспечение «прозрачности» и открытости процедуры распределения мест;</a:t>
            </a:r>
            <a:endParaRPr lang="ru-RU" sz="2000" b="1" dirty="0">
              <a:solidFill>
                <a:srgbClr val="000000"/>
              </a:solidFill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gray">
          <a:xfrm rot="3419336">
            <a:off x="5764212" y="2381251"/>
            <a:ext cx="923925" cy="1003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gray">
          <a:xfrm rot="3419336">
            <a:off x="1587500" y="1804988"/>
            <a:ext cx="923925" cy="1003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dist="179605" dir="487806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2224" y="1436509"/>
            <a:ext cx="18129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Закрепление территорий за МДОО </a:t>
            </a:r>
          </a:p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(с 01.04.2014); 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88" name="AutoShape 16"/>
          <p:cNvSpPr>
            <a:spLocks noChangeArrowheads="1"/>
          </p:cNvSpPr>
          <p:nvPr/>
        </p:nvSpPr>
        <p:spPr bwMode="auto">
          <a:xfrm>
            <a:off x="1835150" y="206057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89" name="AutoShape 17"/>
          <p:cNvSpPr>
            <a:spLocks noChangeArrowheads="1"/>
          </p:cNvSpPr>
          <p:nvPr/>
        </p:nvSpPr>
        <p:spPr bwMode="auto">
          <a:xfrm>
            <a:off x="4645025" y="3500438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0" name="AutoShape 18"/>
          <p:cNvSpPr>
            <a:spLocks noChangeArrowheads="1"/>
          </p:cNvSpPr>
          <p:nvPr/>
        </p:nvSpPr>
        <p:spPr bwMode="auto">
          <a:xfrm>
            <a:off x="2484438" y="314166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1" name="AutoShape 19"/>
          <p:cNvSpPr>
            <a:spLocks noChangeArrowheads="1"/>
          </p:cNvSpPr>
          <p:nvPr/>
        </p:nvSpPr>
        <p:spPr bwMode="auto">
          <a:xfrm>
            <a:off x="3276600" y="4365625"/>
            <a:ext cx="503238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2" name="AutoShape 20"/>
          <p:cNvSpPr>
            <a:spLocks noChangeArrowheads="1"/>
          </p:cNvSpPr>
          <p:nvPr/>
        </p:nvSpPr>
        <p:spPr bwMode="auto">
          <a:xfrm>
            <a:off x="6011863" y="2636838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3" name="AutoShape 21"/>
          <p:cNvSpPr>
            <a:spLocks noChangeArrowheads="1"/>
          </p:cNvSpPr>
          <p:nvPr/>
        </p:nvSpPr>
        <p:spPr bwMode="auto">
          <a:xfrm>
            <a:off x="7453313" y="1700213"/>
            <a:ext cx="503237" cy="5048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306301" y="4694544"/>
            <a:ext cx="23486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Предоставление дошкольного образования для детей с 2 - х лет;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339975" y="2708275"/>
            <a:ext cx="200025" cy="284163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221923" y="2732355"/>
            <a:ext cx="22329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600" b="1" dirty="0" smtClean="0">
                <a:solidFill>
                  <a:srgbClr val="000000"/>
                </a:solidFill>
              </a:rPr>
              <a:t>Включение руководителей МДОО в работу с системой АИС «Образование».</a:t>
            </a:r>
            <a:endParaRPr lang="ru-RU" sz="1600" b="1" dirty="0">
              <a:solidFill>
                <a:srgbClr val="000000"/>
              </a:solidFill>
            </a:endParaRP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2987675" y="2019301"/>
            <a:ext cx="26971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rgbClr val="000000"/>
                </a:solidFill>
              </a:rPr>
              <a:t>Автоматизированное распределение мест;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5627277" y="3825765"/>
            <a:ext cx="23848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>
                <a:solidFill>
                  <a:srgbClr val="000000"/>
                </a:solidFill>
              </a:rPr>
              <a:t>П</a:t>
            </a:r>
            <a:r>
              <a:rPr lang="ru-RU" b="1" dirty="0" smtClean="0">
                <a:solidFill>
                  <a:srgbClr val="000000"/>
                </a:solidFill>
              </a:rPr>
              <a:t>роцедура информирования;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 flipV="1">
            <a:off x="5364163" y="3213100"/>
            <a:ext cx="431800" cy="288925"/>
          </a:xfrm>
          <a:prstGeom prst="line">
            <a:avLst/>
          </a:prstGeom>
          <a:noFill/>
          <a:ln w="57150" cap="rnd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5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5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5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5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5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25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75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75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animBg="1"/>
      <p:bldP spid="54276" grpId="0" animBg="1"/>
      <p:bldP spid="54276" grpId="1" animBg="1"/>
      <p:bldP spid="54278" grpId="0" animBg="1"/>
      <p:bldP spid="54279" grpId="0" animBg="1"/>
      <p:bldP spid="54284" grpId="0"/>
      <p:bldP spid="54285" grpId="0" animBg="1"/>
      <p:bldP spid="54286" grpId="0" animBg="1"/>
      <p:bldP spid="54288" grpId="0" animBg="1"/>
      <p:bldP spid="54289" grpId="0" animBg="1"/>
      <p:bldP spid="54290" grpId="0" animBg="1"/>
      <p:bldP spid="54291" grpId="0" animBg="1"/>
      <p:bldP spid="54292" grpId="0" animBg="1"/>
      <p:bldP spid="54293" grpId="0" animBg="1"/>
      <p:bldP spid="54294" grpId="0"/>
      <p:bldP spid="54296" grpId="0"/>
      <p:bldP spid="54297" grpId="0"/>
      <p:bldP spid="542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475656" y="5670568"/>
            <a:ext cx="7560840" cy="1058215"/>
          </a:xfrm>
          <a:prstGeom prst="roundRect">
            <a:avLst/>
          </a:prstGeom>
          <a:solidFill>
            <a:srgbClr val="DDDDDD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>
          <a:xfrm>
            <a:off x="1973618" y="228600"/>
            <a:ext cx="6990870" cy="914400"/>
          </a:xfr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76200" cmpd="tri">
            <a:solidFill>
              <a:srgbClr val="CC00FF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Модель работы по зачислению детей в МДОО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 rot="642469">
            <a:off x="390807" y="564673"/>
            <a:ext cx="1928323" cy="40269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Цикличность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75233" y="2503553"/>
            <a:ext cx="2408535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Направление в МДОО списков детей;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Прием и регистрация заявлений на смену;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Анализ данных о количестве зачисленных детей и количестве вакантных мест;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Формирование списков к заседанию комиссии.</a:t>
            </a:r>
            <a:endParaRPr lang="en-US" sz="1400" b="1" dirty="0"/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1973618" y="5721999"/>
            <a:ext cx="706287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000" b="1" dirty="0" smtClean="0"/>
              <a:t>Результат: оказание услуги по предоставлению дошкольного образования</a:t>
            </a:r>
            <a:endParaRPr lang="en-US" sz="2000" b="1" dirty="0"/>
          </a:p>
        </p:txBody>
      </p:sp>
      <p:sp>
        <p:nvSpPr>
          <p:cNvPr id="50223" name="Rectangle 47"/>
          <p:cNvSpPr>
            <a:spLocks noChangeArrowheads="1"/>
          </p:cNvSpPr>
          <p:nvPr/>
        </p:nvSpPr>
        <p:spPr bwMode="auto">
          <a:xfrm>
            <a:off x="75233" y="2385047"/>
            <a:ext cx="2619829" cy="381033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5" name="AutoShape 49"/>
          <p:cNvSpPr>
            <a:spLocks noChangeArrowheads="1"/>
          </p:cNvSpPr>
          <p:nvPr/>
        </p:nvSpPr>
        <p:spPr bwMode="auto">
          <a:xfrm>
            <a:off x="19050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27" name="AutoShape 51"/>
          <p:cNvSpPr>
            <a:spLocks noChangeArrowheads="1"/>
          </p:cNvSpPr>
          <p:nvPr/>
        </p:nvSpPr>
        <p:spPr bwMode="auto">
          <a:xfrm>
            <a:off x="58674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39" name="AutoShape 63"/>
          <p:cNvSpPr>
            <a:spLocks noChangeArrowheads="1"/>
          </p:cNvSpPr>
          <p:nvPr/>
        </p:nvSpPr>
        <p:spPr bwMode="auto">
          <a:xfrm>
            <a:off x="63500" y="1242047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b="1" dirty="0">
              <a:solidFill>
                <a:srgbClr val="CCFFFF"/>
              </a:solidFill>
            </a:endParaRP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Управление </a:t>
            </a:r>
          </a:p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образования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0" name="AutoShape 64"/>
          <p:cNvSpPr>
            <a:spLocks noChangeArrowheads="1"/>
          </p:cNvSpPr>
          <p:nvPr/>
        </p:nvSpPr>
        <p:spPr bwMode="auto">
          <a:xfrm>
            <a:off x="3180118" y="1169988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МДОО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50242" name="AutoShape 66"/>
          <p:cNvSpPr>
            <a:spLocks noChangeArrowheads="1"/>
          </p:cNvSpPr>
          <p:nvPr/>
        </p:nvSpPr>
        <p:spPr bwMode="auto">
          <a:xfrm>
            <a:off x="3733800" y="5029200"/>
            <a:ext cx="1371600" cy="457200"/>
          </a:xfrm>
          <a:prstGeom prst="downArrow">
            <a:avLst>
              <a:gd name="adj1" fmla="val 39657"/>
              <a:gd name="adj2" fmla="val 38069"/>
            </a:avLst>
          </a:prstGeom>
          <a:gradFill rotWithShape="1">
            <a:gsLst>
              <a:gs pos="0">
                <a:schemeClr val="tx1"/>
              </a:gs>
              <a:gs pos="100000">
                <a:schemeClr val="bg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244" name="AutoShape 68"/>
          <p:cNvSpPr>
            <a:spLocks noChangeArrowheads="1"/>
          </p:cNvSpPr>
          <p:nvPr/>
        </p:nvSpPr>
        <p:spPr bwMode="auto">
          <a:xfrm>
            <a:off x="0" y="6227151"/>
            <a:ext cx="1828800" cy="533400"/>
          </a:xfrm>
          <a:prstGeom prst="wedgeRoundRectCallout">
            <a:avLst>
              <a:gd name="adj1" fmla="val 136458"/>
              <a:gd name="adj2" fmla="val -20327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6600CC"/>
                </a:solidFill>
              </a:rPr>
              <a:t>Соблюдение законодательства</a:t>
            </a:r>
            <a:endParaRPr lang="ru-RU" sz="1400" dirty="0">
              <a:solidFill>
                <a:srgbClr val="6600CC"/>
              </a:solidFill>
            </a:endParaRPr>
          </a:p>
        </p:txBody>
      </p:sp>
      <p:sp>
        <p:nvSpPr>
          <p:cNvPr id="50245" name="AutoShape 69"/>
          <p:cNvSpPr>
            <a:spLocks noChangeArrowheads="1"/>
          </p:cNvSpPr>
          <p:nvPr/>
        </p:nvSpPr>
        <p:spPr bwMode="auto">
          <a:xfrm>
            <a:off x="7239000" y="4845032"/>
            <a:ext cx="1905001" cy="737649"/>
          </a:xfrm>
          <a:prstGeom prst="wedgeRoundRectCallout">
            <a:avLst>
              <a:gd name="adj1" fmla="val -219332"/>
              <a:gd name="adj2" fmla="val -2530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 dirty="0" smtClean="0">
                <a:solidFill>
                  <a:srgbClr val="6600CC"/>
                </a:solidFill>
              </a:rPr>
              <a:t>Контроль правоохранительных  органов</a:t>
            </a:r>
            <a:endParaRPr lang="ru-RU" sz="1200" b="1" dirty="0">
              <a:solidFill>
                <a:srgbClr val="6600CC"/>
              </a:solidFill>
            </a:endParaRPr>
          </a:p>
        </p:txBody>
      </p:sp>
      <p:sp>
        <p:nvSpPr>
          <p:cNvPr id="70" name="AutoShape 64"/>
          <p:cNvSpPr>
            <a:spLocks noChangeArrowheads="1"/>
          </p:cNvSpPr>
          <p:nvPr/>
        </p:nvSpPr>
        <p:spPr bwMode="auto">
          <a:xfrm>
            <a:off x="6247964" y="1143000"/>
            <a:ext cx="2133600" cy="1143000"/>
          </a:xfrm>
          <a:prstGeom prst="downArrow">
            <a:avLst>
              <a:gd name="adj1" fmla="val 74704"/>
              <a:gd name="adj2" fmla="val 47046"/>
            </a:avLst>
          </a:prstGeom>
          <a:gradFill rotWithShape="1">
            <a:gsLst>
              <a:gs pos="0">
                <a:schemeClr val="tx1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rgbClr val="CCFFFF"/>
                </a:solidFill>
              </a:rPr>
              <a:t>Родители</a:t>
            </a:r>
            <a:endParaRPr lang="ru-RU" b="1" dirty="0">
              <a:solidFill>
                <a:srgbClr val="CCFFFF"/>
              </a:solidFill>
            </a:endParaRPr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2958775" y="2319776"/>
            <a:ext cx="2644912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Получение Распоряжений, списков детей;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Информирование родителей о предоставлении места;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Выполнение действий в системе АИС «Образование»;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Работа с родителями, формирование личных дел.</a:t>
            </a:r>
            <a:endParaRPr lang="en-US" sz="1400" b="1" dirty="0"/>
          </a:p>
        </p:txBody>
      </p:sp>
      <p:sp>
        <p:nvSpPr>
          <p:cNvPr id="74" name="Rectangle 47"/>
          <p:cNvSpPr>
            <a:spLocks noChangeArrowheads="1"/>
          </p:cNvSpPr>
          <p:nvPr/>
        </p:nvSpPr>
        <p:spPr bwMode="auto">
          <a:xfrm>
            <a:off x="2927923" y="2209577"/>
            <a:ext cx="2619829" cy="2747564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" name="Rectangle 47"/>
          <p:cNvSpPr>
            <a:spLocks noChangeArrowheads="1"/>
          </p:cNvSpPr>
          <p:nvPr/>
        </p:nvSpPr>
        <p:spPr bwMode="auto">
          <a:xfrm>
            <a:off x="5956227" y="2232647"/>
            <a:ext cx="3109310" cy="261238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6012161" y="2294932"/>
            <a:ext cx="3131840" cy="24622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Контроль обновления информации на ЕПГУ;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Принятие решения о зачислении ребенка на предоставленное место;</a:t>
            </a:r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>
                <a:hlinkClick r:id="" action="ppaction://noaction"/>
              </a:rPr>
              <a:t>Подготовка и предоставление </a:t>
            </a:r>
            <a:r>
              <a:rPr lang="ru-RU" sz="1400" b="1" dirty="0">
                <a:hlinkClick r:id="" action="ppaction://noaction"/>
              </a:rPr>
              <a:t>д</a:t>
            </a:r>
            <a:r>
              <a:rPr lang="ru-RU" sz="1400" b="1" dirty="0" smtClean="0">
                <a:hlinkClick r:id="" action="ppaction://noaction"/>
              </a:rPr>
              <a:t>окументов для зачисления ребенка в МДОО;</a:t>
            </a:r>
            <a:endParaRPr lang="ru-RU" sz="1400" b="1" dirty="0" smtClean="0"/>
          </a:p>
          <a:p>
            <a:pPr marL="285750" indent="-285750" eaLnBrk="0" hangingPunct="0">
              <a:buFontTx/>
              <a:buChar char="-"/>
            </a:pPr>
            <a:r>
              <a:rPr lang="ru-RU" sz="1400" b="1" dirty="0" smtClean="0"/>
              <a:t>Заключение договора об образовании.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9578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002587" cy="3383657"/>
          </a:xfrm>
        </p:spPr>
        <p:txBody>
          <a:bodyPr/>
          <a:lstStyle/>
          <a:p>
            <a:pPr algn="ctr"/>
            <a:r>
              <a:rPr lang="ru-RU" sz="2400" dirty="0" smtClean="0"/>
              <a:t>Система </a:t>
            </a:r>
            <a:r>
              <a:rPr lang="ru-RU" sz="2400" dirty="0"/>
              <a:t>дошкольного образования Ленинского района города Екатеринбурга представлена </a:t>
            </a:r>
            <a:r>
              <a:rPr lang="ru-RU" sz="2400" dirty="0" smtClean="0"/>
              <a:t>50 </a:t>
            </a:r>
            <a:r>
              <a:rPr lang="ru-RU" sz="2400" dirty="0"/>
              <a:t>МДОО, которые расположены в </a:t>
            </a:r>
            <a:r>
              <a:rPr lang="ru-RU" sz="2400" dirty="0" smtClean="0"/>
              <a:t>55 </a:t>
            </a:r>
            <a:r>
              <a:rPr lang="ru-RU" sz="2400" dirty="0"/>
              <a:t>зданиях: </a:t>
            </a:r>
            <a:br>
              <a:rPr lang="ru-RU" sz="2400" dirty="0"/>
            </a:br>
            <a:r>
              <a:rPr lang="ru-RU" sz="2400" dirty="0"/>
              <a:t>из них </a:t>
            </a:r>
            <a:br>
              <a:rPr lang="ru-RU" sz="2400" dirty="0"/>
            </a:br>
            <a:r>
              <a:rPr lang="ru-RU" sz="2400" dirty="0"/>
              <a:t>– 19 автономных, </a:t>
            </a:r>
            <a:br>
              <a:rPr lang="ru-RU" sz="2400" dirty="0"/>
            </a:br>
            <a:r>
              <a:rPr lang="ru-RU" sz="2400" dirty="0" smtClean="0"/>
              <a:t>31 </a:t>
            </a:r>
            <a:r>
              <a:rPr lang="ru-RU" sz="2400" dirty="0"/>
              <a:t>– бюджетных детских сада, которые посещают более </a:t>
            </a:r>
            <a:r>
              <a:rPr lang="ru-RU" sz="2400" dirty="0" smtClean="0"/>
              <a:t>13 </a:t>
            </a:r>
            <a:r>
              <a:rPr lang="ru-RU" sz="2400" dirty="0"/>
              <a:t>тысяч воспитанников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4007" y="3212976"/>
            <a:ext cx="4401443" cy="33478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/>
              <a:t>    </a:t>
            </a:r>
            <a:endParaRPr lang="ru-RU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315200" cy="577949"/>
          </a:xfrm>
        </p:spPr>
        <p:txBody>
          <a:bodyPr/>
          <a:lstStyle/>
          <a:p>
            <a:pPr algn="ctr"/>
            <a:r>
              <a:rPr lang="ru-RU" sz="3600" dirty="0" smtClean="0"/>
              <a:t>МДОО Ленинского района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67544" y="1052736"/>
            <a:ext cx="8424936" cy="4248472"/>
          </a:xfrm>
        </p:spPr>
        <p:txBody>
          <a:bodyPr/>
          <a:lstStyle/>
          <a:p>
            <a:r>
              <a:rPr lang="ru-RU" sz="2000" dirty="0"/>
              <a:t>для детей с особыми образовательными потребностями (нарушения речи, зрения, интеллектуального развития, опорно-двигательного аппарата) в трех  МДОО функционируют группы компенсирующей направленности. </a:t>
            </a:r>
            <a:endParaRPr lang="ru-RU" sz="2000" dirty="0" smtClean="0"/>
          </a:p>
          <a:p>
            <a:r>
              <a:rPr lang="ru-RU" sz="2000" dirty="0" smtClean="0"/>
              <a:t>МДОО </a:t>
            </a:r>
            <a:r>
              <a:rPr lang="ru-RU" sz="2000" dirty="0" smtClean="0"/>
              <a:t>№ 46 </a:t>
            </a:r>
            <a:r>
              <a:rPr lang="ru-RU" sz="2000" dirty="0"/>
              <a:t>– нарушение зрения;</a:t>
            </a:r>
          </a:p>
          <a:p>
            <a:r>
              <a:rPr lang="ru-RU" sz="2000" dirty="0"/>
              <a:t>МДОО </a:t>
            </a:r>
            <a:r>
              <a:rPr lang="ru-RU" sz="2000" dirty="0" smtClean="0"/>
              <a:t>№ 49 </a:t>
            </a:r>
            <a:r>
              <a:rPr lang="ru-RU" sz="2000" dirty="0"/>
              <a:t>- нарушения речи,  интеллектуального развития,</a:t>
            </a:r>
          </a:p>
          <a:p>
            <a:r>
              <a:rPr lang="ru-RU" sz="2000" dirty="0"/>
              <a:t>МДОО </a:t>
            </a:r>
            <a:r>
              <a:rPr lang="ru-RU" sz="2000" dirty="0" smtClean="0"/>
              <a:t>№ 342 </a:t>
            </a:r>
            <a:r>
              <a:rPr lang="ru-RU" sz="2000" dirty="0" smtClean="0"/>
              <a:t>нарушение речи, нарушение </a:t>
            </a:r>
            <a:r>
              <a:rPr lang="ru-RU" sz="2000" dirty="0"/>
              <a:t>опорно-двигательного аппарата).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/>
              <a:t>-для детей с туберкулезной интоксикацией и часто болеющих детей от </a:t>
            </a:r>
            <a:r>
              <a:rPr lang="ru-RU" sz="2000" dirty="0" smtClean="0"/>
              <a:t>3 </a:t>
            </a:r>
            <a:r>
              <a:rPr lang="ru-RU" sz="2000" dirty="0"/>
              <a:t>лет до 7 – группы оздоровительной направленности (МДОО 156)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722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58763"/>
            <a:ext cx="8075240" cy="944562"/>
          </a:xfrm>
        </p:spPr>
        <p:txBody>
          <a:bodyPr/>
          <a:lstStyle/>
          <a:p>
            <a:pPr algn="ctr"/>
            <a:r>
              <a:rPr lang="ru-RU" sz="3200" dirty="0" smtClean="0"/>
              <a:t>МДОО Ленинского района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464496"/>
          </a:xfrm>
        </p:spPr>
        <p:txBody>
          <a:bodyPr/>
          <a:lstStyle/>
          <a:p>
            <a:pPr algn="ctr"/>
            <a:r>
              <a:rPr lang="ru-RU" sz="2000" dirty="0"/>
              <a:t>Сеть МДОО Ленинского района предоставляют широкий спектр образовательных услуг, обеспечивают современное качество дошкольного образования и его доступность для населения района, так же обеспечивают исполнение федеральных государственных образовательных стандартов.</a:t>
            </a:r>
          </a:p>
          <a:p>
            <a:pPr algn="ctr"/>
            <a:r>
              <a:rPr lang="ru-RU" sz="2000" dirty="0"/>
              <a:t>Во всех </a:t>
            </a:r>
            <a:r>
              <a:rPr lang="ru-RU" sz="2000" dirty="0" smtClean="0"/>
              <a:t>дошкольных образовательных организациях района </a:t>
            </a:r>
            <a:r>
              <a:rPr lang="ru-RU" sz="2000" dirty="0"/>
              <a:t>созданы благоприятные условия для пребывания дошкольников.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011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0"/>
            <a:ext cx="8367712" cy="1070215"/>
          </a:xfrm>
        </p:spPr>
        <p:txBody>
          <a:bodyPr/>
          <a:lstStyle/>
          <a:p>
            <a:pPr algn="ctr"/>
            <a:r>
              <a:rPr lang="ru-RU" sz="1800" dirty="0" smtClean="0"/>
              <a:t>Порядок комплектования регламентирован нормативно – правовыми документами:</a:t>
            </a:r>
            <a:endParaRPr lang="en-US" sz="1800" dirty="0" smtClean="0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1042988" y="2708275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dirty="0"/>
              <a:t> </a:t>
            </a:r>
            <a:endParaRPr lang="en-US" b="1" dirty="0"/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063625" y="3581400"/>
            <a:ext cx="24878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 smtClean="0"/>
              <a:t> </a:t>
            </a:r>
            <a:endParaRPr lang="en-US" b="1" dirty="0"/>
          </a:p>
        </p:txBody>
      </p:sp>
      <p:pic>
        <p:nvPicPr>
          <p:cNvPr id="47192" name="Picture 88" descr="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486400"/>
            <a:ext cx="16129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93" name="Picture 89" descr="1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5715000"/>
            <a:ext cx="9779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1042988" y="1185714"/>
            <a:ext cx="741682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100" dirty="0" smtClean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Федеральным 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законом от 29.12.2012 № 273-ФЗ «Об образовании в Российской Федерации»;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Постановлением Главного государственного санитарного врача Российской Федерации от 15.05.2013 № 26 «Об утверждении СанПиН 2.4.1.3049-13 «Санитарно-эпидемиологические требования к устройству, содержанию и организации режима работы дошкольных образовательных организаций»;  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порядком приема на обучение по образовательным программам дошкольного образования, утвержденным приказом Министерства образования и науки Российской Федерации от 08.04.2014 № 293 «Об утверждении Порядка приема на обучение по образовательным программам дошкольного образования»;</a:t>
            </a:r>
            <a:r>
              <a:rPr lang="ru-RU" sz="1100" dirty="0">
                <a:latin typeface="Calibri" panose="020F0502020204030204" pitchFamily="34" charset="0"/>
                <a:ea typeface="Calibri" panose="020F0502020204030204" pitchFamily="34" charset="0"/>
                <a:cs typeface="Liberation Serif" panose="02020603050405020304" pitchFamily="18" charset="0"/>
              </a:rPr>
              <a:t> 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приказом Министерства образования и науки Российской Федерации от 28.12.2015 № 1527 «Об утверждении Порядка и условий осуществления перевода,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уровню и направленности»;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Административным регламентом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утвержденным Постановлением Администрации города Екатеринбурга от 29.06.2012 № 2807;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Постановлением Администрации города Екатеринбурга от 18.03.2015 </a:t>
            </a:r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 689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 «</a:t>
            </a:r>
            <a:r>
              <a:rPr lang="ru-RU" sz="11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 закреплении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 территорий муниципального образования «город Екатеринбург» за муниципальными дошкольными образовательными организациями (далее по тексту – Постановление Администрации города Екатеринбурга от 18.03.2015 </a:t>
            </a:r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 689)</a:t>
            </a:r>
            <a:r>
              <a:rPr lang="ru-RU" sz="1100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;</a:t>
            </a:r>
            <a:endParaRPr lang="ru-RU" sz="11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sz="11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положением «О порядке учёта детей, подлежащих обучению по образовательной программе дошкольного образования муниципального образования «город Екатеринбург», утвержденным Распоряжением Управления образования Администрации города Екатеринбурга от 22.11.2016 № </a:t>
            </a:r>
            <a:r>
              <a:rPr lang="ru-RU" sz="11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2561/46/36.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3193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4365104"/>
            <a:ext cx="8424936" cy="2016224"/>
          </a:xfrm>
        </p:spPr>
        <p:txBody>
          <a:bodyPr/>
          <a:lstStyle/>
          <a:p>
            <a:r>
              <a:rPr lang="ru-RU" dirty="0"/>
              <a:t>Возрастные группы формируются с учётом возрастной периодизации, по количеству полных лет на 1 сентября текущего года. </a:t>
            </a:r>
          </a:p>
          <a:p>
            <a:r>
              <a:rPr lang="ru-RU" dirty="0"/>
              <a:t>В соответствии с установленным Порядком существует два периода комплектования МДОО на учебный год: </a:t>
            </a:r>
          </a:p>
          <a:p>
            <a:r>
              <a:rPr lang="ru-RU" dirty="0"/>
              <a:t>основной (с 1 апреля по 30 июня текущего года на следующий учебный год) – списки детей для зачисления в детский сад формируются 1 раз (до 20 мая);</a:t>
            </a:r>
          </a:p>
          <a:p>
            <a:r>
              <a:rPr lang="ru-RU" dirty="0"/>
              <a:t>дополнительный (с 1 июля по 31 марта текущего учебного года) – списки детей для зачисления формируются ежемесячно с 1 по 5 число на свободные места.</a:t>
            </a: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9939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836712"/>
            <a:ext cx="7315200" cy="1442045"/>
          </a:xfrm>
        </p:spPr>
        <p:txBody>
          <a:bodyPr/>
          <a:lstStyle/>
          <a:p>
            <a:pPr algn="ctr"/>
            <a:r>
              <a:rPr lang="ru-RU" sz="1800" dirty="0"/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года:</a:t>
            </a:r>
            <a:br>
              <a:rPr lang="ru-RU" sz="1800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891979"/>
          </a:xfrm>
        </p:spPr>
        <p:txBody>
          <a:bodyPr/>
          <a:lstStyle/>
          <a:p>
            <a:r>
              <a:rPr lang="ru-RU" sz="2000" dirty="0" smtClean="0"/>
              <a:t>дети </a:t>
            </a:r>
            <a:r>
              <a:rPr lang="ru-RU" sz="2000" dirty="0"/>
              <a:t>до 3-х лет — в группу раннего возраста;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4-го года жизни — в младшую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5-го года жизни — в среднюю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6-го года жизни — в старшую группу;</a:t>
            </a:r>
          </a:p>
          <a:p>
            <a:r>
              <a:rPr lang="ru-RU" sz="2000" dirty="0" smtClean="0"/>
              <a:t>дети </a:t>
            </a:r>
            <a:r>
              <a:rPr lang="ru-RU" sz="2000" dirty="0"/>
              <a:t>7-го года жизни — в подготовительную группу.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136339"/>
            <a:ext cx="648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Liberation Serif" panose="02020603050405020304" pitchFamily="18" charset="0"/>
                <a:ea typeface="Calibri" panose="020F0502020204030204" pitchFamily="34" charset="0"/>
                <a:cs typeface="Liberation Serif" panose="02020603050405020304" pitchFamily="18" charset="0"/>
              </a:rPr>
              <a:t>При автоматическом формировании списка детей учитывается количество полных лет на 1 сентября текущего года. В соответствии с установленным порядком учёта родители (законные представители) детей, родившихся в период с сентября по ноябрь, имеют право написать заявление о рассмотрении ребёнка с детьми, родившимися на год старше. </a:t>
            </a:r>
            <a:endParaRPr lang="ru-RU" sz="1600" dirty="0">
              <a:effectLst/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5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980728"/>
            <a:ext cx="712879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	На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основании Порядка учёта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родители (законные представители) могут отказаться от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предоставленного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места в МДОО, </a:t>
            </a: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написав заявление «На смену МДОО» в управлении образования Ленинского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района.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Заявление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 смену МДОО» может быть удовлетворено в указанный </a:t>
            </a:r>
            <a:r>
              <a:rPr lang="ru-RU" sz="1600" dirty="0" smtClean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родителями </a:t>
            </a:r>
            <a:r>
              <a:rPr lang="ru-RU" sz="1600" dirty="0">
                <a:solidFill>
                  <a:srgbClr val="00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(законные представители)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 заявления при наличии свободных мест в желаемых МДОО. 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жительства. </a:t>
            </a:r>
          </a:p>
          <a:p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Liberation Serif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014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94TGp_family_light_ani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CA304"/>
      </a:accent1>
      <a:accent2>
        <a:srgbClr val="E1595C"/>
      </a:accent2>
      <a:accent3>
        <a:srgbClr val="FFFFFF"/>
      </a:accent3>
      <a:accent4>
        <a:srgbClr val="000000"/>
      </a:accent4>
      <a:accent5>
        <a:srgbClr val="FDCEAA"/>
      </a:accent5>
      <a:accent6>
        <a:srgbClr val="CC5053"/>
      </a:accent6>
      <a:hlink>
        <a:srgbClr val="80E05A"/>
      </a:hlink>
      <a:folHlink>
        <a:srgbClr val="4BA5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CA304"/>
        </a:accent1>
        <a:accent2>
          <a:srgbClr val="E1595C"/>
        </a:accent2>
        <a:accent3>
          <a:srgbClr val="FFFFFF"/>
        </a:accent3>
        <a:accent4>
          <a:srgbClr val="000000"/>
        </a:accent4>
        <a:accent5>
          <a:srgbClr val="FDCEAA"/>
        </a:accent5>
        <a:accent6>
          <a:srgbClr val="CC5053"/>
        </a:accent6>
        <a:hlink>
          <a:srgbClr val="80E05A"/>
        </a:hlink>
        <a:folHlink>
          <a:srgbClr val="4BA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491EA"/>
        </a:accent1>
        <a:accent2>
          <a:srgbClr val="EB943D"/>
        </a:accent2>
        <a:accent3>
          <a:srgbClr val="FFFFFF"/>
        </a:accent3>
        <a:accent4>
          <a:srgbClr val="000000"/>
        </a:accent4>
        <a:accent5>
          <a:srgbClr val="B8C7F3"/>
        </a:accent5>
        <a:accent6>
          <a:srgbClr val="D58636"/>
        </a:accent6>
        <a:hlink>
          <a:srgbClr val="4DBF9C"/>
        </a:hlink>
        <a:folHlink>
          <a:srgbClr val="D0C93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6D092"/>
        </a:accent1>
        <a:accent2>
          <a:srgbClr val="55B5D3"/>
        </a:accent2>
        <a:accent3>
          <a:srgbClr val="FFFFFF"/>
        </a:accent3>
        <a:accent4>
          <a:srgbClr val="000000"/>
        </a:accent4>
        <a:accent5>
          <a:srgbClr val="C3E4C7"/>
        </a:accent5>
        <a:accent6>
          <a:srgbClr val="4CA4BF"/>
        </a:accent6>
        <a:hlink>
          <a:srgbClr val="C389EF"/>
        </a:hlink>
        <a:folHlink>
          <a:srgbClr val="E5B6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594TGp_family_light_ani</Template>
  <TotalTime>2865</TotalTime>
  <Words>755</Words>
  <Application>Microsoft Office PowerPoint</Application>
  <PresentationFormat>Экран (4:3)</PresentationFormat>
  <Paragraphs>116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Liberation Serif</vt:lpstr>
      <vt:lpstr>Times New Roman</vt:lpstr>
      <vt:lpstr>594TGp_family_light_ani</vt:lpstr>
      <vt:lpstr>Презентация PowerPoint</vt:lpstr>
      <vt:lpstr>Система дошкольного образования Ленинского района города Екатеринбурга представлена 50 МДОО, которые расположены в 55 зданиях:  из них  – 19 автономных,  31 – бюджетных детских сада, которые посещают более 13 тысяч воспитанников</vt:lpstr>
      <vt:lpstr>МДОО Ленинского района</vt:lpstr>
      <vt:lpstr>МДОО Ленинского района</vt:lpstr>
      <vt:lpstr>Порядок комплектования регламентирован нормативно – правовыми документами:</vt:lpstr>
      <vt:lpstr>Презентация PowerPoint</vt:lpstr>
      <vt:lpstr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Изменения процедуры  при комплектовании МДОО:</vt:lpstr>
      <vt:lpstr>Модель работы по зачислению детей в МДОО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Настя</dc:creator>
  <cp:lastModifiedBy>Банникова Татьяна Сергеевна</cp:lastModifiedBy>
  <cp:revision>133</cp:revision>
  <dcterms:created xsi:type="dcterms:W3CDTF">2010-03-19T17:53:36Z</dcterms:created>
  <dcterms:modified xsi:type="dcterms:W3CDTF">2021-04-05T05:21:57Z</dcterms:modified>
</cp:coreProperties>
</file>