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0" r:id="rId4"/>
    <p:sldId id="262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12.02.26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12.02.26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12.02.26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12.02.26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12.02.26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12.02.26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12.02.26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12.02.26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12.02.26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12.02.26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12.02.26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чт 12.02.26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496300" cy="647700"/>
          </a:xfr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Герб </a:t>
            </a:r>
            <a:r>
              <a:rPr lang="ru-RU" b="1" dirty="0" smtClean="0">
                <a:solidFill>
                  <a:srgbClr val="C00000"/>
                </a:solidFill>
              </a:rPr>
              <a:t>семьи </a:t>
            </a:r>
            <a:r>
              <a:rPr lang="ru-RU" b="1" dirty="0" err="1" smtClean="0">
                <a:solidFill>
                  <a:srgbClr val="C00000"/>
                </a:solidFill>
              </a:rPr>
              <a:t>Хлебниковых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4ac048d-60ae-4317-8d63-3da84b652790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4968552" cy="561657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48064" y="1844824"/>
            <a:ext cx="3995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« Многодетная семья»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708920"/>
            <a:ext cx="3851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rgbClr val="FF0000"/>
                </a:solidFill>
              </a:rPr>
              <a:t> МБДОУ – </a:t>
            </a:r>
          </a:p>
          <a:p>
            <a:r>
              <a:rPr lang="ru-RU" sz="2600" b="1" i="1" dirty="0" smtClean="0">
                <a:solidFill>
                  <a:srgbClr val="FF0000"/>
                </a:solidFill>
              </a:rPr>
              <a:t>детский сад № 40</a:t>
            </a:r>
            <a:r>
              <a:rPr lang="ru-RU" sz="2600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3200" i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ru-RU" sz="3000" b="1" i="1" dirty="0" smtClean="0">
                <a:solidFill>
                  <a:srgbClr val="C00000"/>
                </a:solidFill>
              </a:rPr>
              <a:t>Семья </a:t>
            </a:r>
            <a:r>
              <a:rPr lang="ru-RU" sz="3000" b="1" i="1" dirty="0" err="1" smtClean="0">
                <a:solidFill>
                  <a:srgbClr val="C00000"/>
                </a:solidFill>
              </a:rPr>
              <a:t>Хлебниковых</a:t>
            </a:r>
            <a:r>
              <a:rPr lang="ru-RU" sz="3000" b="1" i="1" dirty="0" smtClean="0">
                <a:solidFill>
                  <a:srgbClr val="C00000"/>
                </a:solidFill>
              </a:rPr>
              <a:t> </a:t>
            </a:r>
            <a:endParaRPr lang="ru-RU" sz="30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119675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Номинация: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580526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г. Екатеринбург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60232" y="530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606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Описание герба: </a:t>
            </a:r>
            <a:r>
              <a:rPr lang="ru-RU" sz="2400" dirty="0" smtClean="0">
                <a:solidFill>
                  <a:srgbClr val="C00000"/>
                </a:solidFill>
              </a:rPr>
              <a:t>Форма герба - старославянский щит, выбран как знак крепости и верности, он окантован сияющими лучиками, что означает защиту и спокойствие.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70080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Основные элементы: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Русская печь и каравай – т.к. значение фамилии </a:t>
            </a:r>
            <a:r>
              <a:rPr lang="ru-RU" sz="2400" dirty="0" err="1" smtClean="0">
                <a:solidFill>
                  <a:srgbClr val="C00000"/>
                </a:solidFill>
              </a:rPr>
              <a:t>Хлебниковы</a:t>
            </a:r>
            <a:r>
              <a:rPr lang="ru-RU" sz="2400" dirty="0" smtClean="0">
                <a:solidFill>
                  <a:srgbClr val="C00000"/>
                </a:solidFill>
              </a:rPr>
              <a:t> говорит о ремесле наших предков. Каравай разделен на 7 гребешков – это количество членов семьи.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3848" y="321297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3284984"/>
            <a:ext cx="8748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Герб </a:t>
            </a:r>
            <a:r>
              <a:rPr lang="ru-RU" sz="2400" dirty="0" smtClean="0">
                <a:solidFill>
                  <a:srgbClr val="C00000"/>
                </a:solidFill>
              </a:rPr>
              <a:t>расположен на зеленой подложке из натурального мха – это символ близости к земле, изобилия и поддержки.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Сам герб коричневого цвета – это несгибаемая воля и самообладание в любви. Цвет гиацинта (насыщенный коричневый) – так же цвет дерева.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Под гербом на деревянных круглых </a:t>
            </a:r>
            <a:r>
              <a:rPr lang="ru-RU" sz="2400" dirty="0" err="1" smtClean="0">
                <a:solidFill>
                  <a:srgbClr val="C00000"/>
                </a:solidFill>
              </a:rPr>
              <a:t>плашечках</a:t>
            </a:r>
            <a:r>
              <a:rPr lang="ru-RU" sz="2400" dirty="0" smtClean="0">
                <a:solidFill>
                  <a:srgbClr val="C00000"/>
                </a:solidFill>
              </a:rPr>
              <a:t> единая фамилия рода – </a:t>
            </a:r>
            <a:r>
              <a:rPr lang="ru-RU" sz="2400" dirty="0" err="1" smtClean="0">
                <a:solidFill>
                  <a:srgbClr val="C00000"/>
                </a:solidFill>
              </a:rPr>
              <a:t>Хлебниковы</a:t>
            </a:r>
            <a:r>
              <a:rPr lang="ru-RU" sz="2400" dirty="0" smtClean="0">
                <a:solidFill>
                  <a:srgbClr val="C00000"/>
                </a:solidFill>
              </a:rPr>
              <a:t>, написана коричневым цветом с добавлением оранжевого – символ процветания и энергии.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4ac048d-60ae-4317-8d63-3da84b652790.png"/>
          <p:cNvPicPr>
            <a:picLocks noChangeAspect="1"/>
          </p:cNvPicPr>
          <p:nvPr/>
        </p:nvPicPr>
        <p:blipFill>
          <a:blip r:embed="rId2" cstate="print"/>
          <a:srcRect r="1129" b="3385"/>
          <a:stretch>
            <a:fillRect/>
          </a:stretch>
        </p:blipFill>
        <p:spPr>
          <a:xfrm>
            <a:off x="0" y="0"/>
            <a:ext cx="3960440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259632" y="227687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256490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0"/>
            <a:ext cx="57606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 smtClean="0">
                <a:latin typeface="-apple-system"/>
              </a:rPr>
              <a:t>1</a:t>
            </a:r>
            <a:r>
              <a:rPr lang="ru-RU" sz="2000" b="1" dirty="0" smtClean="0"/>
              <a:t>. </a:t>
            </a:r>
            <a:r>
              <a:rPr lang="ru-RU" sz="2000" b="1" dirty="0" smtClean="0">
                <a:solidFill>
                  <a:srgbClr val="FF0000"/>
                </a:solidFill>
              </a:rPr>
              <a:t>Печь- Очаг семьи, тепло, уют; голубой цвет — величие и ясность</a:t>
            </a:r>
          </a:p>
          <a:p>
            <a:pPr marL="342900" indent="-342900"/>
            <a:r>
              <a:rPr lang="ru-RU" sz="2400" b="1" dirty="0" smtClean="0"/>
              <a:t>2</a:t>
            </a:r>
            <a:r>
              <a:rPr lang="ru-RU" sz="2400" b="1" dirty="0" smtClean="0">
                <a:solidFill>
                  <a:srgbClr val="C00000"/>
                </a:solidFill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</a:rPr>
              <a:t>Каравай с 7 гребешками (ремесло</a:t>
            </a:r>
          </a:p>
          <a:p>
            <a:pPr marL="342900" indent="-342900"/>
            <a:r>
              <a:rPr lang="ru-RU" sz="2000" b="1" dirty="0" smtClean="0">
                <a:solidFill>
                  <a:srgbClr val="C00000"/>
                </a:solidFill>
              </a:rPr>
              <a:t>    предков и число членов семьи)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1052736"/>
            <a:ext cx="5220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400" b="1" dirty="0" smtClean="0"/>
              <a:t>3</a:t>
            </a:r>
            <a:r>
              <a:rPr lang="ru-RU" sz="2000" b="1" dirty="0" smtClean="0"/>
              <a:t>.</a:t>
            </a:r>
            <a:r>
              <a:rPr lang="ru-RU" sz="2000" b="1" dirty="0" smtClean="0">
                <a:solidFill>
                  <a:srgbClr val="FF0000"/>
                </a:solidFill>
              </a:rPr>
              <a:t>3 золотые звезды над караваем (развитие тела, разума и души);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19888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2060848"/>
            <a:ext cx="52200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4. </a:t>
            </a:r>
            <a:r>
              <a:rPr lang="ru-RU" sz="2000" b="1" dirty="0" smtClean="0">
                <a:solidFill>
                  <a:srgbClr val="C00000"/>
                </a:solidFill>
              </a:rPr>
              <a:t>Семь маленьких желтых булочек на белоснежной скатерти – это наши крепкие и здоровые детки. Сейчас в семье только 5 детей, но запланировали семерых.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350100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3429000"/>
            <a:ext cx="54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5. </a:t>
            </a:r>
            <a:r>
              <a:rPr lang="ru-RU" sz="2000" b="1" dirty="0" smtClean="0">
                <a:solidFill>
                  <a:srgbClr val="FF0000"/>
                </a:solidFill>
              </a:rPr>
              <a:t>Белоснежная скатерти (крепкие и здоровые дети; белый цвет — чистота и верность родителей; скатерть символизирует папины и мамины руки);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321297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5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4797152"/>
            <a:ext cx="51480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6</a:t>
            </a:r>
            <a:r>
              <a:rPr lang="ru-RU" sz="2000" b="1" dirty="0" smtClean="0"/>
              <a:t>. </a:t>
            </a:r>
            <a:r>
              <a:rPr lang="ru-RU" sz="2000" b="1" dirty="0" smtClean="0">
                <a:solidFill>
                  <a:srgbClr val="C00000"/>
                </a:solidFill>
              </a:rPr>
              <a:t>7 красных желудей справа – это подарок матери семейства (в </a:t>
            </a:r>
            <a:r>
              <a:rPr lang="ru-RU" sz="2000" b="1" dirty="0" err="1" smtClean="0">
                <a:solidFill>
                  <a:srgbClr val="C00000"/>
                </a:solidFill>
              </a:rPr>
              <a:t>девичистве</a:t>
            </a:r>
            <a:r>
              <a:rPr lang="ru-RU" sz="2000" b="1" dirty="0" smtClean="0">
                <a:solidFill>
                  <a:srgbClr val="C00000"/>
                </a:solidFill>
              </a:rPr>
              <a:t> Дубинина) и пшеничный колос слева (Хлебный колосок). Так две семьи </a:t>
            </a:r>
            <a:r>
              <a:rPr lang="ru-RU" sz="2000" b="1" dirty="0" err="1" smtClean="0">
                <a:solidFill>
                  <a:srgbClr val="C00000"/>
                </a:solidFill>
              </a:rPr>
              <a:t>Хлебниковых</a:t>
            </a:r>
            <a:r>
              <a:rPr lang="ru-RU" sz="2000" b="1" dirty="0" smtClean="0">
                <a:solidFill>
                  <a:srgbClr val="C00000"/>
                </a:solidFill>
              </a:rPr>
              <a:t> и Дубининых соединились в одну.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792" y="62068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4482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9672" y="90872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7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165229"/>
            <a:ext cx="40679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7. </a:t>
            </a:r>
            <a:r>
              <a:rPr lang="ru-RU" sz="2000" b="1" dirty="0" smtClean="0">
                <a:solidFill>
                  <a:srgbClr val="FF0000"/>
                </a:solidFill>
              </a:rPr>
              <a:t>Маковка церкви вверху герба – это символ христианской веры и защиты в нашей семье. Красный цвет символизирует любовь к Богу.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d2f23-f256-4c6a-8c8a-4e2be07ea1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33710" y="-49534"/>
            <a:ext cx="3888432" cy="4652812"/>
          </a:xfrm>
          <a:prstGeom prst="rect">
            <a:avLst/>
          </a:prstGeom>
        </p:spPr>
      </p:pic>
      <p:pic>
        <p:nvPicPr>
          <p:cNvPr id="3" name="Рисунок 2" descr="4823c341-bb3d-431e-b055-1a2dd851b14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988840"/>
            <a:ext cx="4860032" cy="45766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217862889702626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0960" cy="61926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</TotalTime>
  <Words>279</Words>
  <Application>Microsoft Office PowerPoint</Application>
  <PresentationFormat>Экран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            Герб семьи Хлебниковых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14</cp:revision>
  <dcterms:created xsi:type="dcterms:W3CDTF">2026-02-12T09:20:16Z</dcterms:created>
  <dcterms:modified xsi:type="dcterms:W3CDTF">2026-02-12T11:41:52Z</dcterms:modified>
</cp:coreProperties>
</file>